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284" r:id="rId3"/>
    <p:sldId id="321" r:id="rId4"/>
    <p:sldId id="330" r:id="rId5"/>
    <p:sldId id="322" r:id="rId6"/>
    <p:sldId id="323" r:id="rId7"/>
    <p:sldId id="324" r:id="rId8"/>
    <p:sldId id="325" r:id="rId9"/>
    <p:sldId id="326" r:id="rId10"/>
    <p:sldId id="327" r:id="rId11"/>
    <p:sldId id="328" r:id="rId12"/>
    <p:sldId id="329" r:id="rId13"/>
    <p:sldId id="331" r:id="rId14"/>
    <p:sldId id="332" r:id="rId15"/>
    <p:sldId id="333" r:id="rId16"/>
    <p:sldId id="334" r:id="rId17"/>
    <p:sldId id="341" r:id="rId18"/>
    <p:sldId id="342" r:id="rId19"/>
    <p:sldId id="335" r:id="rId20"/>
    <p:sldId id="336" r:id="rId21"/>
    <p:sldId id="337" r:id="rId22"/>
    <p:sldId id="338" r:id="rId23"/>
    <p:sldId id="339" r:id="rId24"/>
    <p:sldId id="340" r:id="rId25"/>
    <p:sldId id="344" r:id="rId26"/>
    <p:sldId id="343" r:id="rId27"/>
    <p:sldId id="345" r:id="rId28"/>
    <p:sldId id="347" r:id="rId29"/>
    <p:sldId id="348" r:id="rId30"/>
    <p:sldId id="346" r:id="rId31"/>
    <p:sldId id="349" r:id="rId32"/>
    <p:sldId id="353" r:id="rId33"/>
    <p:sldId id="283" r:id="rId34"/>
    <p:sldId id="296" r:id="rId35"/>
    <p:sldId id="300" r:id="rId36"/>
    <p:sldId id="299" r:id="rId37"/>
    <p:sldId id="289" r:id="rId38"/>
    <p:sldId id="292" r:id="rId39"/>
    <p:sldId id="302" r:id="rId40"/>
    <p:sldId id="293" r:id="rId41"/>
    <p:sldId id="294" r:id="rId42"/>
    <p:sldId id="297" r:id="rId43"/>
    <p:sldId id="298" r:id="rId44"/>
    <p:sldId id="308" r:id="rId45"/>
    <p:sldId id="309" r:id="rId46"/>
    <p:sldId id="310" r:id="rId47"/>
    <p:sldId id="312" r:id="rId48"/>
    <p:sldId id="315" r:id="rId49"/>
    <p:sldId id="316" r:id="rId50"/>
    <p:sldId id="320" r:id="rId51"/>
    <p:sldId id="351" r:id="rId52"/>
    <p:sldId id="352" r:id="rId53"/>
    <p:sldId id="276" r:id="rId5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3592" autoAdjust="0"/>
  </p:normalViewPr>
  <p:slideViewPr>
    <p:cSldViewPr>
      <p:cViewPr varScale="1">
        <p:scale>
          <a:sx n="96" d="100"/>
          <a:sy n="96" d="100"/>
        </p:scale>
        <p:origin x="165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CBC7B30-37CC-4B27-A5CE-4F1A6F9C9178}" type="datetimeFigureOut">
              <a:rPr lang="en-US" smtClean="0"/>
              <a:t>6/14/2023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882348F-69D9-4A78-AF44-02CFB6429DC8}" type="slidenum">
              <a:rPr lang="en-US" smtClean="0"/>
              <a:t>‹#›</a:t>
            </a:fld>
            <a:endParaRPr lang="en-US"/>
          </a:p>
        </p:txBody>
      </p:sp>
    </p:spTree>
    <p:extLst>
      <p:ext uri="{BB962C8B-B14F-4D97-AF65-F5344CB8AC3E}">
        <p14:creationId xmlns:p14="http://schemas.microsoft.com/office/powerpoint/2010/main" val="3073112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Investigators required to be Sergeant</a:t>
            </a:r>
            <a:r>
              <a:rPr lang="en-US" baseline="0" dirty="0" smtClean="0"/>
              <a:t> rank based on interpretations of current policy language requiring that disciplinary specifications be presented by a supervisor.</a:t>
            </a:r>
          </a:p>
          <a:p>
            <a:endParaRPr lang="en-US" baseline="0" dirty="0" smtClean="0"/>
          </a:p>
          <a:p>
            <a:r>
              <a:rPr lang="en-US" baseline="0" dirty="0" smtClean="0"/>
              <a:t>Lt.  Cajka has served 3 years total in internal affairs with the last six months as OIC.  He has a Bachelor’s Degree in Criminal Justice/Homeland Security.</a:t>
            </a:r>
          </a:p>
          <a:p>
            <a:r>
              <a:rPr lang="en-US" baseline="0" dirty="0" smtClean="0"/>
              <a:t>Sgt. Sheehan has 5 ½ years in internal affairs.  He has over 16 years with the Cleveland Division of Police including numerous commendations including the Distinguished Service Medal.</a:t>
            </a:r>
          </a:p>
          <a:p>
            <a:r>
              <a:rPr lang="en-US" dirty="0" smtClean="0"/>
              <a:t>Sgt. Schwebs is a 13 year veteran of the Division with</a:t>
            </a:r>
            <a:r>
              <a:rPr lang="en-US" baseline="0" dirty="0" smtClean="0"/>
              <a:t> almost 3 years service in internal affairs.  He has a Master of Science in Criminal Justice Administration and specialized police leadership training from the OACP (PELC) and IACP (LPO).</a:t>
            </a:r>
          </a:p>
          <a:p>
            <a:r>
              <a:rPr lang="en-US" baseline="0" dirty="0" smtClean="0"/>
              <a:t>Sgt. Matson started with the CWRU police department and transferred to the Division where he has been for the last 10 years.  He was appointed to internal affairs in July of 2022.</a:t>
            </a:r>
          </a:p>
          <a:p>
            <a:r>
              <a:rPr lang="en-US" baseline="0" dirty="0" smtClean="0"/>
              <a:t>Sgt. Lopez has been a sworn officer since 2018 after 17 years of experience as a dispatcher and chief dispatcher.  She was appointed to internal affairs in October of last year.</a:t>
            </a:r>
          </a:p>
          <a:p>
            <a:r>
              <a:rPr lang="en-US" baseline="0" dirty="0" smtClean="0"/>
              <a:t>Sgt. Eggelmeyer has 25 years experience with the Division including 9 years as a supervisor.  He also is a recipient of the Distinguished Service Medal and was appointed to internal affairs in October of last year.</a:t>
            </a:r>
          </a:p>
          <a:p>
            <a:r>
              <a:rPr lang="en-US" baseline="0" dirty="0" smtClean="0"/>
              <a:t>Sgt. Lowther has a Bachelor of Arts in Criminology and Associate’s in IT.  He has experience with both the Lakewood and Avon Police Departments.  He has 6 years experience with the  Division and was appointed to the Division in October of last year.</a:t>
            </a:r>
          </a:p>
          <a:p>
            <a:r>
              <a:rPr lang="en-US" baseline="0" dirty="0" smtClean="0"/>
              <a:t>Sgt. Simonelli, newest appointee, November of 2022 has 3 years experience with the Division.  He has a dual Bachelor’s degree in Criminology and Sociology and several Divisional awards.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82348F-69D9-4A78-AF44-02CFB6429DC8}" type="slidenum">
              <a:rPr lang="en-US" smtClean="0"/>
              <a:t>3</a:t>
            </a:fld>
            <a:endParaRPr lang="en-US"/>
          </a:p>
        </p:txBody>
      </p:sp>
    </p:spTree>
    <p:extLst>
      <p:ext uri="{BB962C8B-B14F-4D97-AF65-F5344CB8AC3E}">
        <p14:creationId xmlns:p14="http://schemas.microsoft.com/office/powerpoint/2010/main" val="3412929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I B &amp; C</a:t>
            </a:r>
          </a:p>
        </p:txBody>
      </p:sp>
      <p:sp>
        <p:nvSpPr>
          <p:cNvPr id="4" name="Slide Number Placeholder 3"/>
          <p:cNvSpPr>
            <a:spLocks noGrp="1"/>
          </p:cNvSpPr>
          <p:nvPr>
            <p:ph type="sldNum" sz="quarter" idx="10"/>
          </p:nvPr>
        </p:nvSpPr>
        <p:spPr/>
        <p:txBody>
          <a:bodyPr/>
          <a:lstStyle/>
          <a:p>
            <a:fld id="{8882348F-69D9-4A78-AF44-02CFB6429DC8}" type="slidenum">
              <a:rPr lang="en-US" smtClean="0"/>
              <a:t>12</a:t>
            </a:fld>
            <a:endParaRPr lang="en-US"/>
          </a:p>
        </p:txBody>
      </p:sp>
    </p:spTree>
    <p:extLst>
      <p:ext uri="{BB962C8B-B14F-4D97-AF65-F5344CB8AC3E}">
        <p14:creationId xmlns:p14="http://schemas.microsoft.com/office/powerpoint/2010/main" val="4058212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VII E</a:t>
            </a:r>
          </a:p>
        </p:txBody>
      </p:sp>
      <p:sp>
        <p:nvSpPr>
          <p:cNvPr id="4" name="Slide Number Placeholder 3"/>
          <p:cNvSpPr>
            <a:spLocks noGrp="1"/>
          </p:cNvSpPr>
          <p:nvPr>
            <p:ph type="sldNum" sz="quarter" idx="10"/>
          </p:nvPr>
        </p:nvSpPr>
        <p:spPr/>
        <p:txBody>
          <a:bodyPr/>
          <a:lstStyle/>
          <a:p>
            <a:fld id="{8882348F-69D9-4A78-AF44-02CFB6429DC8}" type="slidenum">
              <a:rPr lang="en-US" smtClean="0"/>
              <a:t>13</a:t>
            </a:fld>
            <a:endParaRPr lang="en-US"/>
          </a:p>
        </p:txBody>
      </p:sp>
    </p:spTree>
    <p:extLst>
      <p:ext uri="{BB962C8B-B14F-4D97-AF65-F5344CB8AC3E}">
        <p14:creationId xmlns:p14="http://schemas.microsoft.com/office/powerpoint/2010/main" val="1118095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VIII B</a:t>
            </a:r>
          </a:p>
          <a:p>
            <a:endParaRPr lang="en-US" baseline="0" dirty="0" smtClean="0"/>
          </a:p>
          <a:p>
            <a:r>
              <a:rPr lang="en-US" baseline="0" dirty="0" smtClean="0"/>
              <a:t>Examples of Rule 29, other dismissals, charged administratively anyway (DV)</a:t>
            </a:r>
          </a:p>
        </p:txBody>
      </p:sp>
      <p:sp>
        <p:nvSpPr>
          <p:cNvPr id="4" name="Slide Number Placeholder 3"/>
          <p:cNvSpPr>
            <a:spLocks noGrp="1"/>
          </p:cNvSpPr>
          <p:nvPr>
            <p:ph type="sldNum" sz="quarter" idx="10"/>
          </p:nvPr>
        </p:nvSpPr>
        <p:spPr/>
        <p:txBody>
          <a:bodyPr/>
          <a:lstStyle/>
          <a:p>
            <a:fld id="{8882348F-69D9-4A78-AF44-02CFB6429DC8}" type="slidenum">
              <a:rPr lang="en-US" smtClean="0"/>
              <a:t>14</a:t>
            </a:fld>
            <a:endParaRPr lang="en-US"/>
          </a:p>
        </p:txBody>
      </p:sp>
    </p:spTree>
    <p:extLst>
      <p:ext uri="{BB962C8B-B14F-4D97-AF65-F5344CB8AC3E}">
        <p14:creationId xmlns:p14="http://schemas.microsoft.com/office/powerpoint/2010/main" val="1925743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VIII D</a:t>
            </a:r>
          </a:p>
        </p:txBody>
      </p:sp>
      <p:sp>
        <p:nvSpPr>
          <p:cNvPr id="4" name="Slide Number Placeholder 3"/>
          <p:cNvSpPr>
            <a:spLocks noGrp="1"/>
          </p:cNvSpPr>
          <p:nvPr>
            <p:ph type="sldNum" sz="quarter" idx="10"/>
          </p:nvPr>
        </p:nvSpPr>
        <p:spPr/>
        <p:txBody>
          <a:bodyPr/>
          <a:lstStyle/>
          <a:p>
            <a:fld id="{8882348F-69D9-4A78-AF44-02CFB6429DC8}" type="slidenum">
              <a:rPr lang="en-US" smtClean="0"/>
              <a:t>15</a:t>
            </a:fld>
            <a:endParaRPr lang="en-US"/>
          </a:p>
        </p:txBody>
      </p:sp>
    </p:spTree>
    <p:extLst>
      <p:ext uri="{BB962C8B-B14F-4D97-AF65-F5344CB8AC3E}">
        <p14:creationId xmlns:p14="http://schemas.microsoft.com/office/powerpoint/2010/main" val="2964361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VIII E-G</a:t>
            </a:r>
          </a:p>
          <a:p>
            <a:r>
              <a:rPr lang="en-US" baseline="0" dirty="0" smtClean="0"/>
              <a:t>Might include recording a witnesses cell phone video, or requesting to download/copy/forward</a:t>
            </a:r>
          </a:p>
          <a:p>
            <a:r>
              <a:rPr lang="en-US" baseline="0" dirty="0" smtClean="0"/>
              <a:t>(Grace / </a:t>
            </a:r>
            <a:r>
              <a:rPr lang="en-US" baseline="0" dirty="0" err="1" smtClean="0"/>
              <a:t>Gulak</a:t>
            </a:r>
            <a:r>
              <a:rPr lang="en-US" baseline="0" dirty="0" smtClean="0"/>
              <a:t> OIS)</a:t>
            </a:r>
          </a:p>
        </p:txBody>
      </p:sp>
      <p:sp>
        <p:nvSpPr>
          <p:cNvPr id="4" name="Slide Number Placeholder 3"/>
          <p:cNvSpPr>
            <a:spLocks noGrp="1"/>
          </p:cNvSpPr>
          <p:nvPr>
            <p:ph type="sldNum" sz="quarter" idx="10"/>
          </p:nvPr>
        </p:nvSpPr>
        <p:spPr/>
        <p:txBody>
          <a:bodyPr/>
          <a:lstStyle/>
          <a:p>
            <a:fld id="{8882348F-69D9-4A78-AF44-02CFB6429DC8}" type="slidenum">
              <a:rPr lang="en-US" smtClean="0"/>
              <a:t>16</a:t>
            </a:fld>
            <a:endParaRPr lang="en-US"/>
          </a:p>
        </p:txBody>
      </p:sp>
    </p:spTree>
    <p:extLst>
      <p:ext uri="{BB962C8B-B14F-4D97-AF65-F5344CB8AC3E}">
        <p14:creationId xmlns:p14="http://schemas.microsoft.com/office/powerpoint/2010/main" val="3794231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XI E</a:t>
            </a:r>
          </a:p>
        </p:txBody>
      </p:sp>
      <p:sp>
        <p:nvSpPr>
          <p:cNvPr id="4" name="Slide Number Placeholder 3"/>
          <p:cNvSpPr>
            <a:spLocks noGrp="1"/>
          </p:cNvSpPr>
          <p:nvPr>
            <p:ph type="sldNum" sz="quarter" idx="10"/>
          </p:nvPr>
        </p:nvSpPr>
        <p:spPr/>
        <p:txBody>
          <a:bodyPr/>
          <a:lstStyle/>
          <a:p>
            <a:fld id="{8882348F-69D9-4A78-AF44-02CFB6429DC8}" type="slidenum">
              <a:rPr lang="en-US" smtClean="0"/>
              <a:t>17</a:t>
            </a:fld>
            <a:endParaRPr lang="en-US"/>
          </a:p>
        </p:txBody>
      </p:sp>
    </p:spTree>
    <p:extLst>
      <p:ext uri="{BB962C8B-B14F-4D97-AF65-F5344CB8AC3E}">
        <p14:creationId xmlns:p14="http://schemas.microsoft.com/office/powerpoint/2010/main" val="3580963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XI G</a:t>
            </a:r>
          </a:p>
          <a:p>
            <a:endParaRPr lang="en-US" baseline="0" dirty="0" smtClean="0"/>
          </a:p>
          <a:p>
            <a:r>
              <a:rPr lang="en-US" baseline="0" dirty="0" smtClean="0"/>
              <a:t>Not uncommon for officers to face discipline even when the complainant is in jail or goes to jail</a:t>
            </a:r>
          </a:p>
        </p:txBody>
      </p:sp>
      <p:sp>
        <p:nvSpPr>
          <p:cNvPr id="4" name="Slide Number Placeholder 3"/>
          <p:cNvSpPr>
            <a:spLocks noGrp="1"/>
          </p:cNvSpPr>
          <p:nvPr>
            <p:ph type="sldNum" sz="quarter" idx="10"/>
          </p:nvPr>
        </p:nvSpPr>
        <p:spPr/>
        <p:txBody>
          <a:bodyPr/>
          <a:lstStyle/>
          <a:p>
            <a:fld id="{8882348F-69D9-4A78-AF44-02CFB6429DC8}" type="slidenum">
              <a:rPr lang="en-US" smtClean="0"/>
              <a:t>18</a:t>
            </a:fld>
            <a:endParaRPr lang="en-US"/>
          </a:p>
        </p:txBody>
      </p:sp>
    </p:spTree>
    <p:extLst>
      <p:ext uri="{BB962C8B-B14F-4D97-AF65-F5344CB8AC3E}">
        <p14:creationId xmlns:p14="http://schemas.microsoft.com/office/powerpoint/2010/main" val="2855352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882348F-69D9-4A78-AF44-02CFB6429DC8}" type="slidenum">
              <a:rPr lang="en-US" smtClean="0"/>
              <a:t>19</a:t>
            </a:fld>
            <a:endParaRPr lang="en-US"/>
          </a:p>
        </p:txBody>
      </p:sp>
    </p:spTree>
    <p:extLst>
      <p:ext uri="{BB962C8B-B14F-4D97-AF65-F5344CB8AC3E}">
        <p14:creationId xmlns:p14="http://schemas.microsoft.com/office/powerpoint/2010/main" val="3938743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882348F-69D9-4A78-AF44-02CFB6429DC8}" type="slidenum">
              <a:rPr lang="en-US" smtClean="0"/>
              <a:t>20</a:t>
            </a:fld>
            <a:endParaRPr lang="en-US"/>
          </a:p>
        </p:txBody>
      </p:sp>
    </p:spTree>
    <p:extLst>
      <p:ext uri="{BB962C8B-B14F-4D97-AF65-F5344CB8AC3E}">
        <p14:creationId xmlns:p14="http://schemas.microsoft.com/office/powerpoint/2010/main" val="405868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IX D</a:t>
            </a:r>
          </a:p>
        </p:txBody>
      </p:sp>
      <p:sp>
        <p:nvSpPr>
          <p:cNvPr id="4" name="Slide Number Placeholder 3"/>
          <p:cNvSpPr>
            <a:spLocks noGrp="1"/>
          </p:cNvSpPr>
          <p:nvPr>
            <p:ph type="sldNum" sz="quarter" idx="10"/>
          </p:nvPr>
        </p:nvSpPr>
        <p:spPr/>
        <p:txBody>
          <a:bodyPr/>
          <a:lstStyle/>
          <a:p>
            <a:fld id="{8882348F-69D9-4A78-AF44-02CFB6429DC8}" type="slidenum">
              <a:rPr lang="en-US" smtClean="0"/>
              <a:t>21</a:t>
            </a:fld>
            <a:endParaRPr lang="en-US"/>
          </a:p>
        </p:txBody>
      </p:sp>
    </p:spTree>
    <p:extLst>
      <p:ext uri="{BB962C8B-B14F-4D97-AF65-F5344CB8AC3E}">
        <p14:creationId xmlns:p14="http://schemas.microsoft.com/office/powerpoint/2010/main" val="315164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82348F-69D9-4A78-AF44-02CFB6429DC8}" type="slidenum">
              <a:rPr lang="en-US" smtClean="0"/>
              <a:t>4</a:t>
            </a:fld>
            <a:endParaRPr lang="en-US"/>
          </a:p>
        </p:txBody>
      </p:sp>
    </p:spTree>
    <p:extLst>
      <p:ext uri="{BB962C8B-B14F-4D97-AF65-F5344CB8AC3E}">
        <p14:creationId xmlns:p14="http://schemas.microsoft.com/office/powerpoint/2010/main" val="837434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882348F-69D9-4A78-AF44-02CFB6429DC8}" type="slidenum">
              <a:rPr lang="en-US" smtClean="0"/>
              <a:t>22</a:t>
            </a:fld>
            <a:endParaRPr lang="en-US"/>
          </a:p>
        </p:txBody>
      </p:sp>
    </p:spTree>
    <p:extLst>
      <p:ext uri="{BB962C8B-B14F-4D97-AF65-F5344CB8AC3E}">
        <p14:creationId xmlns:p14="http://schemas.microsoft.com/office/powerpoint/2010/main" val="2884894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Section X</a:t>
            </a:r>
          </a:p>
        </p:txBody>
      </p:sp>
      <p:sp>
        <p:nvSpPr>
          <p:cNvPr id="4" name="Slide Number Placeholder 3"/>
          <p:cNvSpPr>
            <a:spLocks noGrp="1"/>
          </p:cNvSpPr>
          <p:nvPr>
            <p:ph type="sldNum" sz="quarter" idx="10"/>
          </p:nvPr>
        </p:nvSpPr>
        <p:spPr/>
        <p:txBody>
          <a:bodyPr/>
          <a:lstStyle/>
          <a:p>
            <a:fld id="{8882348F-69D9-4A78-AF44-02CFB6429DC8}" type="slidenum">
              <a:rPr lang="en-US" smtClean="0"/>
              <a:t>23</a:t>
            </a:fld>
            <a:endParaRPr lang="en-US"/>
          </a:p>
        </p:txBody>
      </p:sp>
    </p:spTree>
    <p:extLst>
      <p:ext uri="{BB962C8B-B14F-4D97-AF65-F5344CB8AC3E}">
        <p14:creationId xmlns:p14="http://schemas.microsoft.com/office/powerpoint/2010/main" val="384264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Section XV</a:t>
            </a:r>
          </a:p>
        </p:txBody>
      </p:sp>
      <p:sp>
        <p:nvSpPr>
          <p:cNvPr id="4" name="Slide Number Placeholder 3"/>
          <p:cNvSpPr>
            <a:spLocks noGrp="1"/>
          </p:cNvSpPr>
          <p:nvPr>
            <p:ph type="sldNum" sz="quarter" idx="10"/>
          </p:nvPr>
        </p:nvSpPr>
        <p:spPr/>
        <p:txBody>
          <a:bodyPr/>
          <a:lstStyle/>
          <a:p>
            <a:fld id="{8882348F-69D9-4A78-AF44-02CFB6429DC8}" type="slidenum">
              <a:rPr lang="en-US" smtClean="0"/>
              <a:t>24</a:t>
            </a:fld>
            <a:endParaRPr lang="en-US"/>
          </a:p>
        </p:txBody>
      </p:sp>
    </p:spTree>
    <p:extLst>
      <p:ext uri="{BB962C8B-B14F-4D97-AF65-F5344CB8AC3E}">
        <p14:creationId xmlns:p14="http://schemas.microsoft.com/office/powerpoint/2010/main" val="1661704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Section I D 7</a:t>
            </a:r>
          </a:p>
          <a:p>
            <a:r>
              <a:rPr lang="en-US" sz="1200" kern="1200" dirty="0" smtClean="0">
                <a:solidFill>
                  <a:schemeClr val="tx1"/>
                </a:solidFill>
                <a:effectLst/>
                <a:latin typeface="+mn-lt"/>
                <a:ea typeface="+mn-ea"/>
                <a:cs typeface="+mn-cs"/>
              </a:rPr>
              <a:t>refers to a determination, based on the greater weight of the evidence, that it is more likely than not that the conduct is inconsistent with federal, state, or municipal law, CDP rules, regulations, policy, procedure, or training has occurred or has not occurred. </a:t>
            </a:r>
            <a:endParaRPr lang="en-US" baseline="0" dirty="0" smtClean="0"/>
          </a:p>
        </p:txBody>
      </p:sp>
      <p:sp>
        <p:nvSpPr>
          <p:cNvPr id="4" name="Slide Number Placeholder 3"/>
          <p:cNvSpPr>
            <a:spLocks noGrp="1"/>
          </p:cNvSpPr>
          <p:nvPr>
            <p:ph type="sldNum" sz="quarter" idx="10"/>
          </p:nvPr>
        </p:nvSpPr>
        <p:spPr/>
        <p:txBody>
          <a:bodyPr/>
          <a:lstStyle/>
          <a:p>
            <a:fld id="{8882348F-69D9-4A78-AF44-02CFB6429DC8}" type="slidenum">
              <a:rPr lang="en-US" smtClean="0"/>
              <a:t>25</a:t>
            </a:fld>
            <a:endParaRPr lang="en-US"/>
          </a:p>
        </p:txBody>
      </p:sp>
    </p:spTree>
    <p:extLst>
      <p:ext uri="{BB962C8B-B14F-4D97-AF65-F5344CB8AC3E}">
        <p14:creationId xmlns:p14="http://schemas.microsoft.com/office/powerpoint/2010/main" val="548437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Section XVII</a:t>
            </a:r>
          </a:p>
        </p:txBody>
      </p:sp>
      <p:sp>
        <p:nvSpPr>
          <p:cNvPr id="4" name="Slide Number Placeholder 3"/>
          <p:cNvSpPr>
            <a:spLocks noGrp="1"/>
          </p:cNvSpPr>
          <p:nvPr>
            <p:ph type="sldNum" sz="quarter" idx="10"/>
          </p:nvPr>
        </p:nvSpPr>
        <p:spPr/>
        <p:txBody>
          <a:bodyPr/>
          <a:lstStyle/>
          <a:p>
            <a:fld id="{8882348F-69D9-4A78-AF44-02CFB6429DC8}" type="slidenum">
              <a:rPr lang="en-US" smtClean="0"/>
              <a:t>26</a:t>
            </a:fld>
            <a:endParaRPr lang="en-US"/>
          </a:p>
        </p:txBody>
      </p:sp>
    </p:spTree>
    <p:extLst>
      <p:ext uri="{BB962C8B-B14F-4D97-AF65-F5344CB8AC3E}">
        <p14:creationId xmlns:p14="http://schemas.microsoft.com/office/powerpoint/2010/main" val="1344347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FIT Manual II A 1 and VI A</a:t>
            </a:r>
          </a:p>
        </p:txBody>
      </p:sp>
      <p:sp>
        <p:nvSpPr>
          <p:cNvPr id="4" name="Slide Number Placeholder 3"/>
          <p:cNvSpPr>
            <a:spLocks noGrp="1"/>
          </p:cNvSpPr>
          <p:nvPr>
            <p:ph type="sldNum" sz="quarter" idx="10"/>
          </p:nvPr>
        </p:nvSpPr>
        <p:spPr/>
        <p:txBody>
          <a:bodyPr/>
          <a:lstStyle/>
          <a:p>
            <a:fld id="{8882348F-69D9-4A78-AF44-02CFB6429DC8}" type="slidenum">
              <a:rPr lang="en-US" smtClean="0"/>
              <a:t>27</a:t>
            </a:fld>
            <a:endParaRPr lang="en-US"/>
          </a:p>
        </p:txBody>
      </p:sp>
    </p:spTree>
    <p:extLst>
      <p:ext uri="{BB962C8B-B14F-4D97-AF65-F5344CB8AC3E}">
        <p14:creationId xmlns:p14="http://schemas.microsoft.com/office/powerpoint/2010/main" val="221906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FIT Manual IV B</a:t>
            </a:r>
          </a:p>
          <a:p>
            <a:endParaRPr lang="en-US" baseline="0" dirty="0" smtClean="0"/>
          </a:p>
          <a:p>
            <a:r>
              <a:rPr lang="en-US" baseline="0" dirty="0" smtClean="0"/>
              <a:t>Size and composition of the response is determined by the Bureau of Special Investigations Commander in consultation with the Internal Affairs Superintendent  FIT Manual Section III A 3 and Section IV B 1</a:t>
            </a:r>
          </a:p>
        </p:txBody>
      </p:sp>
      <p:sp>
        <p:nvSpPr>
          <p:cNvPr id="4" name="Slide Number Placeholder 3"/>
          <p:cNvSpPr>
            <a:spLocks noGrp="1"/>
          </p:cNvSpPr>
          <p:nvPr>
            <p:ph type="sldNum" sz="quarter" idx="10"/>
          </p:nvPr>
        </p:nvSpPr>
        <p:spPr/>
        <p:txBody>
          <a:bodyPr/>
          <a:lstStyle/>
          <a:p>
            <a:fld id="{8882348F-69D9-4A78-AF44-02CFB6429DC8}" type="slidenum">
              <a:rPr lang="en-US" smtClean="0"/>
              <a:t>28</a:t>
            </a:fld>
            <a:endParaRPr lang="en-US"/>
          </a:p>
        </p:txBody>
      </p:sp>
    </p:spTree>
    <p:extLst>
      <p:ext uri="{BB962C8B-B14F-4D97-AF65-F5344CB8AC3E}">
        <p14:creationId xmlns:p14="http://schemas.microsoft.com/office/powerpoint/2010/main" val="3052235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GPO 2.01.01 UOF definitions</a:t>
            </a:r>
          </a:p>
          <a:p>
            <a:r>
              <a:rPr lang="en-US" baseline="0" dirty="0" smtClean="0"/>
              <a:t>GPO 2.01.07 FIT</a:t>
            </a:r>
          </a:p>
          <a:p>
            <a:r>
              <a:rPr lang="en-US" baseline="0" dirty="0" smtClean="0"/>
              <a:t>Decree paragraphs 94-109</a:t>
            </a:r>
          </a:p>
        </p:txBody>
      </p:sp>
      <p:sp>
        <p:nvSpPr>
          <p:cNvPr id="4" name="Slide Number Placeholder 3"/>
          <p:cNvSpPr>
            <a:spLocks noGrp="1"/>
          </p:cNvSpPr>
          <p:nvPr>
            <p:ph type="sldNum" sz="quarter" idx="10"/>
          </p:nvPr>
        </p:nvSpPr>
        <p:spPr/>
        <p:txBody>
          <a:bodyPr/>
          <a:lstStyle/>
          <a:p>
            <a:fld id="{8882348F-69D9-4A78-AF44-02CFB6429DC8}" type="slidenum">
              <a:rPr lang="en-US" smtClean="0"/>
              <a:t>29</a:t>
            </a:fld>
            <a:endParaRPr lang="en-US"/>
          </a:p>
        </p:txBody>
      </p:sp>
    </p:spTree>
    <p:extLst>
      <p:ext uri="{BB962C8B-B14F-4D97-AF65-F5344CB8AC3E}">
        <p14:creationId xmlns:p14="http://schemas.microsoft.com/office/powerpoint/2010/main" val="628517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FIT Manual  Section V A</a:t>
            </a:r>
          </a:p>
          <a:p>
            <a:r>
              <a:rPr lang="en-US" baseline="0" dirty="0" smtClean="0"/>
              <a:t>FIT Manual Section IV A</a:t>
            </a:r>
          </a:p>
        </p:txBody>
      </p:sp>
      <p:sp>
        <p:nvSpPr>
          <p:cNvPr id="4" name="Slide Number Placeholder 3"/>
          <p:cNvSpPr>
            <a:spLocks noGrp="1"/>
          </p:cNvSpPr>
          <p:nvPr>
            <p:ph type="sldNum" sz="quarter" idx="10"/>
          </p:nvPr>
        </p:nvSpPr>
        <p:spPr/>
        <p:txBody>
          <a:bodyPr/>
          <a:lstStyle/>
          <a:p>
            <a:fld id="{8882348F-69D9-4A78-AF44-02CFB6429DC8}" type="slidenum">
              <a:rPr lang="en-US" smtClean="0"/>
              <a:t>30</a:t>
            </a:fld>
            <a:endParaRPr lang="en-US"/>
          </a:p>
        </p:txBody>
      </p:sp>
    </p:spTree>
    <p:extLst>
      <p:ext uri="{BB962C8B-B14F-4D97-AF65-F5344CB8AC3E}">
        <p14:creationId xmlns:p14="http://schemas.microsoft.com/office/powerpoint/2010/main" val="1357142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Decree paragraph 117</a:t>
            </a:r>
          </a:p>
          <a:p>
            <a:r>
              <a:rPr lang="en-US" baseline="0" dirty="0" smtClean="0"/>
              <a:t>Sheriff’s MOU</a:t>
            </a:r>
          </a:p>
        </p:txBody>
      </p:sp>
      <p:sp>
        <p:nvSpPr>
          <p:cNvPr id="4" name="Slide Number Placeholder 3"/>
          <p:cNvSpPr>
            <a:spLocks noGrp="1"/>
          </p:cNvSpPr>
          <p:nvPr>
            <p:ph type="sldNum" sz="quarter" idx="10"/>
          </p:nvPr>
        </p:nvSpPr>
        <p:spPr/>
        <p:txBody>
          <a:bodyPr/>
          <a:lstStyle/>
          <a:p>
            <a:fld id="{8882348F-69D9-4A78-AF44-02CFB6429DC8}" type="slidenum">
              <a:rPr lang="en-US" smtClean="0"/>
              <a:t>31</a:t>
            </a:fld>
            <a:endParaRPr lang="en-US"/>
          </a:p>
        </p:txBody>
      </p:sp>
    </p:spTree>
    <p:extLst>
      <p:ext uri="{BB962C8B-B14F-4D97-AF65-F5344CB8AC3E}">
        <p14:creationId xmlns:p14="http://schemas.microsoft.com/office/powerpoint/2010/main" val="909703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Pursuant to Settlement Agreement Paragraph 178 as amended (removing law enforcement officer proscription for the hiring of R. </a:t>
            </a:r>
            <a:r>
              <a:rPr lang="en-US" baseline="0" dirty="0" err="1" smtClean="0"/>
              <a:t>Bakeman</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82348F-69D9-4A78-AF44-02CFB6429DC8}" type="slidenum">
              <a:rPr lang="en-US" smtClean="0"/>
              <a:t>5</a:t>
            </a:fld>
            <a:endParaRPr lang="en-US"/>
          </a:p>
        </p:txBody>
      </p:sp>
    </p:spTree>
    <p:extLst>
      <p:ext uri="{BB962C8B-B14F-4D97-AF65-F5344CB8AC3E}">
        <p14:creationId xmlns:p14="http://schemas.microsoft.com/office/powerpoint/2010/main" val="3755840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882348F-69D9-4A78-AF44-02CFB6429DC8}" type="slidenum">
              <a:rPr lang="en-US" smtClean="0"/>
              <a:t>32</a:t>
            </a:fld>
            <a:endParaRPr lang="en-US"/>
          </a:p>
        </p:txBody>
      </p:sp>
    </p:spTree>
    <p:extLst>
      <p:ext uri="{BB962C8B-B14F-4D97-AF65-F5344CB8AC3E}">
        <p14:creationId xmlns:p14="http://schemas.microsoft.com/office/powerpoint/2010/main" val="362861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882348F-69D9-4A78-AF44-02CFB6429DC8}" type="slidenum">
              <a:rPr lang="en-US" smtClean="0"/>
              <a:t>6</a:t>
            </a:fld>
            <a:endParaRPr lang="en-US"/>
          </a:p>
        </p:txBody>
      </p:sp>
    </p:spTree>
    <p:extLst>
      <p:ext uri="{BB962C8B-B14F-4D97-AF65-F5344CB8AC3E}">
        <p14:creationId xmlns:p14="http://schemas.microsoft.com/office/powerpoint/2010/main" val="9841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dirty="0" smtClean="0"/>
              <a:t>GPO 1.07.05</a:t>
            </a:r>
            <a:r>
              <a:rPr lang="en-US" baseline="0" dirty="0" smtClean="0"/>
              <a:t> Internal Complaints of misconduct, definitions</a:t>
            </a:r>
            <a:endParaRPr lang="en-US" dirty="0"/>
          </a:p>
        </p:txBody>
      </p:sp>
      <p:sp>
        <p:nvSpPr>
          <p:cNvPr id="4" name="Slide Number Placeholder 3"/>
          <p:cNvSpPr>
            <a:spLocks noGrp="1"/>
          </p:cNvSpPr>
          <p:nvPr>
            <p:ph type="sldNum" sz="quarter" idx="10"/>
          </p:nvPr>
        </p:nvSpPr>
        <p:spPr/>
        <p:txBody>
          <a:bodyPr/>
          <a:lstStyle/>
          <a:p>
            <a:fld id="{8882348F-69D9-4A78-AF44-02CFB6429DC8}" type="slidenum">
              <a:rPr lang="en-US" smtClean="0"/>
              <a:t>7</a:t>
            </a:fld>
            <a:endParaRPr lang="en-US"/>
          </a:p>
        </p:txBody>
      </p:sp>
    </p:spTree>
    <p:extLst>
      <p:ext uri="{BB962C8B-B14F-4D97-AF65-F5344CB8AC3E}">
        <p14:creationId xmlns:p14="http://schemas.microsoft.com/office/powerpoint/2010/main" val="1196189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GPO 1.07.04 Public Complaints of Misconduct</a:t>
            </a:r>
          </a:p>
          <a:p>
            <a:r>
              <a:rPr lang="en-US" baseline="0" dirty="0" smtClean="0"/>
              <a:t>IA Manual Section VII D 2</a:t>
            </a:r>
          </a:p>
          <a:p>
            <a:endParaRPr lang="en-US" baseline="0" dirty="0" smtClean="0"/>
          </a:p>
          <a:p>
            <a:r>
              <a:rPr lang="en-US" baseline="0" dirty="0" smtClean="0"/>
              <a:t>Note that OPS has to refer criminal to IA</a:t>
            </a:r>
          </a:p>
        </p:txBody>
      </p:sp>
      <p:sp>
        <p:nvSpPr>
          <p:cNvPr id="4" name="Slide Number Placeholder 3"/>
          <p:cNvSpPr>
            <a:spLocks noGrp="1"/>
          </p:cNvSpPr>
          <p:nvPr>
            <p:ph type="sldNum" sz="quarter" idx="10"/>
          </p:nvPr>
        </p:nvSpPr>
        <p:spPr/>
        <p:txBody>
          <a:bodyPr/>
          <a:lstStyle/>
          <a:p>
            <a:fld id="{8882348F-69D9-4A78-AF44-02CFB6429DC8}" type="slidenum">
              <a:rPr lang="en-US" smtClean="0"/>
              <a:t>8</a:t>
            </a:fld>
            <a:endParaRPr lang="en-US"/>
          </a:p>
        </p:txBody>
      </p:sp>
    </p:spTree>
    <p:extLst>
      <p:ext uri="{BB962C8B-B14F-4D97-AF65-F5344CB8AC3E}">
        <p14:creationId xmlns:p14="http://schemas.microsoft.com/office/powerpoint/2010/main" val="294682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GPO’s 1.1.07, 1.1.08.1.1.09 </a:t>
            </a:r>
          </a:p>
        </p:txBody>
      </p:sp>
      <p:sp>
        <p:nvSpPr>
          <p:cNvPr id="4" name="Slide Number Placeholder 3"/>
          <p:cNvSpPr>
            <a:spLocks noGrp="1"/>
          </p:cNvSpPr>
          <p:nvPr>
            <p:ph type="sldNum" sz="quarter" idx="10"/>
          </p:nvPr>
        </p:nvSpPr>
        <p:spPr/>
        <p:txBody>
          <a:bodyPr/>
          <a:lstStyle/>
          <a:p>
            <a:fld id="{8882348F-69D9-4A78-AF44-02CFB6429DC8}" type="slidenum">
              <a:rPr lang="en-US" smtClean="0"/>
              <a:t>9</a:t>
            </a:fld>
            <a:endParaRPr lang="en-US"/>
          </a:p>
        </p:txBody>
      </p:sp>
    </p:spTree>
    <p:extLst>
      <p:ext uri="{BB962C8B-B14F-4D97-AF65-F5344CB8AC3E}">
        <p14:creationId xmlns:p14="http://schemas.microsoft.com/office/powerpoint/2010/main" val="1195255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IA Manual VII C1</a:t>
            </a:r>
          </a:p>
        </p:txBody>
      </p:sp>
      <p:sp>
        <p:nvSpPr>
          <p:cNvPr id="4" name="Slide Number Placeholder 3"/>
          <p:cNvSpPr>
            <a:spLocks noGrp="1"/>
          </p:cNvSpPr>
          <p:nvPr>
            <p:ph type="sldNum" sz="quarter" idx="10"/>
          </p:nvPr>
        </p:nvSpPr>
        <p:spPr/>
        <p:txBody>
          <a:bodyPr/>
          <a:lstStyle/>
          <a:p>
            <a:fld id="{8882348F-69D9-4A78-AF44-02CFB6429DC8}" type="slidenum">
              <a:rPr lang="en-US" smtClean="0"/>
              <a:t>10</a:t>
            </a:fld>
            <a:endParaRPr lang="en-US"/>
          </a:p>
        </p:txBody>
      </p:sp>
    </p:spTree>
    <p:extLst>
      <p:ext uri="{BB962C8B-B14F-4D97-AF65-F5344CB8AC3E}">
        <p14:creationId xmlns:p14="http://schemas.microsoft.com/office/powerpoint/2010/main" val="1180451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Disciplinary Guidance GPO 1.07.06</a:t>
            </a:r>
          </a:p>
        </p:txBody>
      </p:sp>
      <p:sp>
        <p:nvSpPr>
          <p:cNvPr id="4" name="Slide Number Placeholder 3"/>
          <p:cNvSpPr>
            <a:spLocks noGrp="1"/>
          </p:cNvSpPr>
          <p:nvPr>
            <p:ph type="sldNum" sz="quarter" idx="10"/>
          </p:nvPr>
        </p:nvSpPr>
        <p:spPr/>
        <p:txBody>
          <a:bodyPr/>
          <a:lstStyle/>
          <a:p>
            <a:fld id="{8882348F-69D9-4A78-AF44-02CFB6429DC8}" type="slidenum">
              <a:rPr lang="en-US" smtClean="0"/>
              <a:t>11</a:t>
            </a:fld>
            <a:endParaRPr lang="en-US"/>
          </a:p>
        </p:txBody>
      </p:sp>
    </p:spTree>
    <p:extLst>
      <p:ext uri="{BB962C8B-B14F-4D97-AF65-F5344CB8AC3E}">
        <p14:creationId xmlns:p14="http://schemas.microsoft.com/office/powerpoint/2010/main" val="1318474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530F8322-7C00-44CF-A6BD-AB308BBB79D2}" type="datetimeFigureOut">
              <a:rPr lang="en-US" smtClean="0"/>
              <a:t>6/14/2023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6681873B-7E86-4216-AE42-DD10CDE43C5A}"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0F8322-7C00-44CF-A6BD-AB308BBB79D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0F8322-7C00-44CF-A6BD-AB308BBB79D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0F8322-7C00-44CF-A6BD-AB308BBB79D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30F8322-7C00-44CF-A6BD-AB308BBB79D2}"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6681873B-7E86-4216-AE42-DD10CDE43C5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30F8322-7C00-44CF-A6BD-AB308BBB79D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30F8322-7C00-44CF-A6BD-AB308BBB79D2}" type="datetimeFigureOut">
              <a:rPr lang="en-US" smtClean="0"/>
              <a:t>6/14/2023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30F8322-7C00-44CF-A6BD-AB308BBB79D2}" type="datetimeFigureOut">
              <a:rPr lang="en-US" smtClean="0"/>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F8322-7C00-44CF-A6BD-AB308BBB79D2}" type="datetimeFigureOut">
              <a:rPr lang="en-US" smtClean="0"/>
              <a:t>6/14/2023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30F8322-7C00-44CF-A6BD-AB308BBB79D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30F8322-7C00-44CF-A6BD-AB308BBB79D2}"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1873B-7E86-4216-AE42-DD10CDE43C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30F8322-7C00-44CF-A6BD-AB308BBB79D2}" type="datetimeFigureOut">
              <a:rPr lang="en-US" smtClean="0"/>
              <a:t>6/14/2023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681873B-7E86-4216-AE42-DD10CDE43C5A}"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cviland@clevelandohio.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828800" y="914400"/>
            <a:ext cx="5486400" cy="522288"/>
          </a:xfrm>
        </p:spPr>
        <p:txBody>
          <a:bodyPr>
            <a:noAutofit/>
          </a:bodyPr>
          <a:lstStyle/>
          <a:p>
            <a:r>
              <a:rPr lang="en-US" sz="2800" dirty="0" smtClean="0"/>
              <a:t>CLEVELAND POLICE</a:t>
            </a:r>
            <a:br>
              <a:rPr lang="en-US" sz="2800" dirty="0" smtClean="0"/>
            </a:br>
            <a:r>
              <a:rPr lang="en-US" sz="2800" dirty="0" smtClean="0"/>
              <a:t>INTERNAL AFFAIRS INVESTIGATIONS</a:t>
            </a:r>
            <a:endParaRPr lang="en-US" sz="2800"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16654" r="16654"/>
          <a:stretch>
            <a:fillRect/>
          </a:stretch>
        </p:blipFill>
        <p:spPr/>
      </p:pic>
      <p:sp>
        <p:nvSpPr>
          <p:cNvPr id="3" name="Subtitle 2"/>
          <p:cNvSpPr>
            <a:spLocks noGrp="1"/>
          </p:cNvSpPr>
          <p:nvPr>
            <p:ph type="body" sz="half" idx="2"/>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055650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Internal Referrals (not investigated by IAU)</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Certain investigations may be referred back to the neighborhood District, or specific Bureau or  Unit chain of command:</a:t>
            </a:r>
          </a:p>
          <a:p>
            <a:pPr algn="ctr">
              <a:buFontTx/>
              <a:buChar char="-"/>
            </a:pPr>
            <a:endParaRPr lang="en-US" dirty="0" smtClean="0"/>
          </a:p>
          <a:p>
            <a:pPr algn="ctr">
              <a:buFontTx/>
              <a:buChar char="-"/>
            </a:pPr>
            <a:r>
              <a:rPr lang="en-US" dirty="0" smtClean="0"/>
              <a:t>All allegations of misconduct involving Group I disciplinary violations</a:t>
            </a:r>
          </a:p>
          <a:p>
            <a:pPr algn="ctr">
              <a:buFontTx/>
              <a:buChar char="-"/>
            </a:pPr>
            <a:r>
              <a:rPr lang="en-US" dirty="0" smtClean="0"/>
              <a:t>Appropriate Group II disciplinary violations that are not serious or complex, or do not raise concerns of public trust, and are not part of a pattern of misconduct</a:t>
            </a:r>
          </a:p>
          <a:p>
            <a:pPr marL="137160" indent="0" algn="ctr">
              <a:buNone/>
            </a:pPr>
            <a:endParaRPr lang="en-US" dirty="0"/>
          </a:p>
        </p:txBody>
      </p:sp>
    </p:spTree>
    <p:extLst>
      <p:ext uri="{BB962C8B-B14F-4D97-AF65-F5344CB8AC3E}">
        <p14:creationId xmlns:p14="http://schemas.microsoft.com/office/powerpoint/2010/main" val="4011030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Examples of Group I </a:t>
            </a:r>
            <a:r>
              <a:rPr lang="en-US" sz="2800" smtClean="0"/>
              <a:t>Disciplinary Offenses</a:t>
            </a:r>
            <a:endParaRPr lang="en-US" sz="2800" dirty="0"/>
          </a:p>
        </p:txBody>
      </p:sp>
      <p:pic>
        <p:nvPicPr>
          <p:cNvPr id="2" name="Content Placeholder 1"/>
          <p:cNvPicPr>
            <a:picLocks noGrp="1" noChangeAspect="1"/>
          </p:cNvPicPr>
          <p:nvPr>
            <p:ph idx="1"/>
          </p:nvPr>
        </p:nvPicPr>
        <p:blipFill>
          <a:blip r:embed="rId3"/>
          <a:stretch>
            <a:fillRect/>
          </a:stretch>
        </p:blipFill>
        <p:spPr>
          <a:xfrm>
            <a:off x="1447800" y="1600200"/>
            <a:ext cx="6063586" cy="4708525"/>
          </a:xfrm>
          <a:prstGeom prst="rect">
            <a:avLst/>
          </a:prstGeom>
        </p:spPr>
      </p:pic>
    </p:spTree>
    <p:extLst>
      <p:ext uri="{BB962C8B-B14F-4D97-AF65-F5344CB8AC3E}">
        <p14:creationId xmlns:p14="http://schemas.microsoft.com/office/powerpoint/2010/main" val="2951439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Goals/Objectives</a:t>
            </a:r>
            <a:endParaRPr lang="en-US" sz="2800" dirty="0"/>
          </a:p>
        </p:txBody>
      </p:sp>
      <p:sp>
        <p:nvSpPr>
          <p:cNvPr id="6" name="Content Placeholder 5"/>
          <p:cNvSpPr>
            <a:spLocks noGrp="1"/>
          </p:cNvSpPr>
          <p:nvPr>
            <p:ph idx="1"/>
          </p:nvPr>
        </p:nvSpPr>
        <p:spPr/>
        <p:txBody>
          <a:bodyPr>
            <a:normAutofit fontScale="92500" lnSpcReduction="10000"/>
          </a:bodyPr>
          <a:lstStyle/>
          <a:p>
            <a:pPr algn="ctr">
              <a:buFontTx/>
              <a:buChar char="-"/>
            </a:pPr>
            <a:r>
              <a:rPr lang="en-US" dirty="0" smtClean="0"/>
              <a:t>1. Objective, thorough, timely investigations</a:t>
            </a:r>
          </a:p>
          <a:p>
            <a:pPr marL="137160" indent="0" algn="ctr">
              <a:buNone/>
            </a:pPr>
            <a:endParaRPr lang="en-US" dirty="0" smtClean="0"/>
          </a:p>
          <a:p>
            <a:pPr algn="ctr">
              <a:buFontTx/>
              <a:buChar char="-"/>
            </a:pPr>
            <a:r>
              <a:rPr lang="en-US" dirty="0" smtClean="0"/>
              <a:t>2. Establish factual truth</a:t>
            </a:r>
          </a:p>
          <a:p>
            <a:pPr marL="137160" indent="0" algn="ctr">
              <a:buNone/>
            </a:pPr>
            <a:endParaRPr lang="en-US" dirty="0" smtClean="0"/>
          </a:p>
          <a:p>
            <a:pPr algn="ctr">
              <a:buFontTx/>
              <a:buChar char="-"/>
            </a:pPr>
            <a:r>
              <a:rPr lang="en-US" dirty="0" smtClean="0"/>
              <a:t>3. Protect the rights of everyone involved</a:t>
            </a:r>
          </a:p>
          <a:p>
            <a:pPr marL="137160" indent="0" algn="ctr">
              <a:buNone/>
            </a:pPr>
            <a:endParaRPr lang="en-US" dirty="0" smtClean="0"/>
          </a:p>
          <a:p>
            <a:pPr algn="ctr">
              <a:buFontTx/>
              <a:buChar char="-"/>
            </a:pPr>
            <a:r>
              <a:rPr lang="en-US" dirty="0" smtClean="0"/>
              <a:t>4. Ensure that misconduct is brought to light for adjudication</a:t>
            </a:r>
          </a:p>
          <a:p>
            <a:pPr marL="137160" indent="0" algn="ctr">
              <a:buNone/>
            </a:pPr>
            <a:endParaRPr lang="en-US" dirty="0" smtClean="0"/>
          </a:p>
          <a:p>
            <a:pPr algn="ctr">
              <a:buFontTx/>
              <a:buChar char="-"/>
            </a:pPr>
            <a:r>
              <a:rPr lang="en-US" dirty="0" smtClean="0"/>
              <a:t>5. Make formal recommendations regarding policy, procedures, training and equipment</a:t>
            </a:r>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77334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OPS Referrals</a:t>
            </a:r>
            <a:endParaRPr lang="en-US" sz="2800" dirty="0"/>
          </a:p>
        </p:txBody>
      </p:sp>
      <p:sp>
        <p:nvSpPr>
          <p:cNvPr id="6" name="Content Placeholder 5"/>
          <p:cNvSpPr>
            <a:spLocks noGrp="1"/>
          </p:cNvSpPr>
          <p:nvPr>
            <p:ph idx="1"/>
          </p:nvPr>
        </p:nvSpPr>
        <p:spPr/>
        <p:txBody>
          <a:bodyPr>
            <a:normAutofit lnSpcReduction="10000"/>
          </a:bodyPr>
          <a:lstStyle/>
          <a:p>
            <a:pPr algn="ctr">
              <a:buFontTx/>
              <a:buChar char="-"/>
            </a:pPr>
            <a:r>
              <a:rPr lang="en-US" dirty="0" smtClean="0"/>
              <a:t>The Office of Professional Standards consists of investigators who are not sworn law enforcement officers</a:t>
            </a:r>
          </a:p>
          <a:p>
            <a:pPr marL="137160" indent="0" algn="ctr">
              <a:buNone/>
            </a:pPr>
            <a:endParaRPr lang="en-US" dirty="0"/>
          </a:p>
          <a:p>
            <a:pPr algn="ctr">
              <a:buFontTx/>
              <a:buChar char="-"/>
            </a:pPr>
            <a:r>
              <a:rPr lang="en-US" dirty="0" smtClean="0"/>
              <a:t>Therefore, any OPS investigation that have, as a component, a criminal misconduct aspect are mandated to be referred to IA</a:t>
            </a:r>
          </a:p>
          <a:p>
            <a:pPr marL="137160" indent="0" algn="ctr">
              <a:buNone/>
            </a:pPr>
            <a:endParaRPr lang="en-US" dirty="0" smtClean="0"/>
          </a:p>
          <a:p>
            <a:pPr algn="ctr">
              <a:buFontTx/>
              <a:buChar char="-"/>
            </a:pPr>
            <a:r>
              <a:rPr lang="en-US" dirty="0" smtClean="0"/>
              <a:t>IA will follow the criminal investigation to its conclusion (prosecution or not) and then the case will be returned directly to OPS</a:t>
            </a:r>
          </a:p>
          <a:p>
            <a:pPr algn="ctr">
              <a:buFontTx/>
              <a:buChar char="-"/>
            </a:pPr>
            <a:endParaRPr lang="en-US" dirty="0" smtClean="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2169549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Procedures + Key Points</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IA fully investigates any conduct that would support a criminal charge/conviction, no matter whether the crime is actually charged, or is charged and dismissed or not convicted. </a:t>
            </a:r>
          </a:p>
          <a:p>
            <a:pPr algn="ctr">
              <a:buFontTx/>
              <a:buChar char="-"/>
            </a:pPr>
            <a:endParaRPr lang="en-US" dirty="0"/>
          </a:p>
          <a:p>
            <a:pPr algn="ctr">
              <a:buFontTx/>
              <a:buChar char="-"/>
            </a:pPr>
            <a:r>
              <a:rPr lang="en-US" dirty="0" smtClean="0"/>
              <a:t> Non-conviction is not considered in evaluating whether the conduct occurred and whether the conduct violated law or policy</a:t>
            </a:r>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839339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Procedures + Key Points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endParaRPr lang="en-US" dirty="0"/>
          </a:p>
          <a:p>
            <a:pPr algn="ctr">
              <a:buFontTx/>
              <a:buChar char="-"/>
            </a:pPr>
            <a:r>
              <a:rPr lang="en-US" dirty="0" smtClean="0"/>
              <a:t>Retaliation, intimidation, coercion or any other adverse action against anyone reporting misconduct is prohibited and grounds for discipline up to and including termination</a:t>
            </a:r>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17840965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Procedures + Key Points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Investigators locate and formally interview all known witnesses</a:t>
            </a:r>
          </a:p>
          <a:p>
            <a:pPr algn="ctr">
              <a:buFontTx/>
              <a:buChar char="-"/>
            </a:pPr>
            <a:endParaRPr lang="en-US" dirty="0"/>
          </a:p>
          <a:p>
            <a:pPr algn="ctr">
              <a:buFontTx/>
              <a:buChar char="-"/>
            </a:pPr>
            <a:r>
              <a:rPr lang="en-US" dirty="0" smtClean="0"/>
              <a:t>Investigators canvass the area for witnesses and any audio or video recording of the event by private parties or third party recording devices</a:t>
            </a:r>
          </a:p>
          <a:p>
            <a:pPr algn="ctr">
              <a:buFontTx/>
              <a:buChar char="-"/>
            </a:pPr>
            <a:r>
              <a:rPr lang="en-US" dirty="0" smtClean="0"/>
              <a:t>Interviews are recorded</a:t>
            </a: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405092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Procedures + Key Points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Investigators will NOT prefer an officer’s statement over any non-member’s statement</a:t>
            </a:r>
          </a:p>
          <a:p>
            <a:pPr marL="137160" indent="0" algn="ctr">
              <a:buNone/>
            </a:pPr>
            <a:endParaRPr lang="en-US" dirty="0" smtClean="0"/>
          </a:p>
          <a:p>
            <a:pPr algn="ctr">
              <a:buFontTx/>
              <a:buChar char="-"/>
            </a:pPr>
            <a:r>
              <a:rPr lang="en-US" dirty="0" smtClean="0"/>
              <a:t>Witness/Complainant statements will not be disregarded based on any criminal history</a:t>
            </a:r>
          </a:p>
          <a:p>
            <a:pPr marL="137160" indent="0" algn="ctr">
              <a:buNone/>
            </a:pPr>
            <a:endParaRPr lang="en-US" dirty="0" smtClean="0"/>
          </a:p>
          <a:p>
            <a:pPr algn="ctr">
              <a:buFontTx/>
              <a:buChar char="-"/>
            </a:pPr>
            <a:r>
              <a:rPr lang="en-US" dirty="0" smtClean="0"/>
              <a:t>Witness statements will not be disregarded solely because of a relation to the complainant</a:t>
            </a:r>
          </a:p>
          <a:p>
            <a:pPr algn="ctr">
              <a:buFontTx/>
              <a:buChar char="-"/>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40903150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Investigative Procedures + Key Points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If the person involved / complainant is convicted of any offense related to the incident, this is by itself NOT a reason to discontinue an investigation or determine whether an officer engaged in misconduct</a:t>
            </a:r>
          </a:p>
          <a:p>
            <a:pPr marL="137160" indent="0" algn="ctr">
              <a:buNone/>
            </a:pPr>
            <a:endParaRPr lang="en-US" dirty="0" smtClean="0"/>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1899165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Bifurcation of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Criminal investigations involve a person’s 5</a:t>
            </a:r>
            <a:r>
              <a:rPr lang="en-US" baseline="30000" dirty="0" smtClean="0"/>
              <a:t>th</a:t>
            </a:r>
            <a:r>
              <a:rPr lang="en-US" dirty="0" smtClean="0"/>
              <a:t> Amendment rights against self-incrimination</a:t>
            </a:r>
          </a:p>
          <a:p>
            <a:pPr algn="ctr">
              <a:buFontTx/>
              <a:buChar char="-"/>
            </a:pPr>
            <a:r>
              <a:rPr lang="en-US" dirty="0" smtClean="0"/>
              <a:t>This includes any statements or documents made as part of their regular duties</a:t>
            </a:r>
          </a:p>
          <a:p>
            <a:pPr algn="ctr">
              <a:buFontTx/>
              <a:buChar char="-"/>
            </a:pPr>
            <a:r>
              <a:rPr lang="en-US" dirty="0" smtClean="0"/>
              <a:t>Therefore, the criminal investigation cannot consider or obtain certain evidence</a:t>
            </a:r>
          </a:p>
          <a:p>
            <a:pPr algn="ctr">
              <a:buFontTx/>
              <a:buChar char="-"/>
            </a:pPr>
            <a:r>
              <a:rPr lang="en-US" dirty="0" smtClean="0"/>
              <a:t>This requires IA investigations to be bifurcated into two separate parts</a:t>
            </a: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024611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STAFF</a:t>
            </a:r>
            <a:endParaRPr lang="en-US" sz="2800" dirty="0"/>
          </a:p>
        </p:txBody>
      </p:sp>
      <p:sp>
        <p:nvSpPr>
          <p:cNvPr id="6" name="Content Placeholder 5"/>
          <p:cNvSpPr>
            <a:spLocks noGrp="1"/>
          </p:cNvSpPr>
          <p:nvPr>
            <p:ph idx="1"/>
          </p:nvPr>
        </p:nvSpPr>
        <p:spPr/>
        <p:txBody>
          <a:bodyPr/>
          <a:lstStyle/>
          <a:p>
            <a:pPr marL="137160" indent="0" algn="ctr">
              <a:buNone/>
            </a:pPr>
            <a:endParaRPr lang="en-US" sz="4000" dirty="0" smtClean="0"/>
          </a:p>
          <a:p>
            <a:pPr marL="137160" indent="0" algn="ctr">
              <a:buNone/>
            </a:pPr>
            <a:r>
              <a:rPr lang="en-US" sz="3000" dirty="0" smtClean="0"/>
              <a:t>Superintendent Christopher Viland</a:t>
            </a:r>
          </a:p>
          <a:p>
            <a:pPr marL="137160" indent="0" algn="ctr">
              <a:buNone/>
            </a:pPr>
            <a:r>
              <a:rPr lang="en-US" sz="3000" dirty="0" smtClean="0"/>
              <a:t>Internal Affairs Unit</a:t>
            </a:r>
          </a:p>
          <a:p>
            <a:pPr marL="137160" indent="0" algn="ctr">
              <a:buNone/>
            </a:pPr>
            <a:r>
              <a:rPr lang="en-US" sz="3000" dirty="0" smtClean="0"/>
              <a:t>216-623-5346</a:t>
            </a:r>
          </a:p>
          <a:p>
            <a:pPr marL="137160" indent="0" algn="ctr">
              <a:buNone/>
            </a:pPr>
            <a:r>
              <a:rPr lang="en-US" sz="3000" dirty="0" smtClean="0">
                <a:hlinkClick r:id="rId2"/>
              </a:rPr>
              <a:t>cviland@clevelandohio.gov</a:t>
            </a:r>
            <a:endParaRPr lang="en-US" sz="3000" dirty="0" smtClean="0"/>
          </a:p>
          <a:p>
            <a:pPr marL="137160" indent="0" algn="ctr">
              <a:buNone/>
            </a:pPr>
            <a:endParaRPr lang="en-US" sz="2000" dirty="0" smtClean="0"/>
          </a:p>
          <a:p>
            <a:pPr marL="137160" indent="0" algn="ctr">
              <a:buNone/>
            </a:pPr>
            <a:endParaRPr lang="en-US" dirty="0"/>
          </a:p>
        </p:txBody>
      </p:sp>
    </p:spTree>
    <p:extLst>
      <p:ext uri="{BB962C8B-B14F-4D97-AF65-F5344CB8AC3E}">
        <p14:creationId xmlns:p14="http://schemas.microsoft.com/office/powerpoint/2010/main" val="22436640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Bifurcation of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Bifurcation may occur by having separate Unit or investigator for each investigation (Criminal v Administrative)</a:t>
            </a:r>
          </a:p>
          <a:p>
            <a:pPr algn="ctr">
              <a:buFontTx/>
              <a:buChar char="-"/>
            </a:pPr>
            <a:endParaRPr lang="en-US" dirty="0" smtClean="0"/>
          </a:p>
          <a:p>
            <a:pPr algn="ctr">
              <a:buFontTx/>
              <a:buChar char="-"/>
            </a:pPr>
            <a:r>
              <a:rPr lang="en-US" dirty="0" smtClean="0"/>
              <a:t>Bifurcation may occur by conducting the criminal prior to completing the administrative (In these cases, there is an overlap)</a:t>
            </a: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1260886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Bifurcation of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Public employee rights under </a:t>
            </a:r>
          </a:p>
          <a:p>
            <a:pPr marL="137160" indent="0" algn="ctr">
              <a:buNone/>
            </a:pPr>
            <a:r>
              <a:rPr lang="en-US" u="sng" dirty="0" err="1" smtClean="0"/>
              <a:t>Garrity</a:t>
            </a:r>
            <a:r>
              <a:rPr lang="en-US" u="sng" dirty="0" smtClean="0"/>
              <a:t> v. New Jersey</a:t>
            </a:r>
            <a:r>
              <a:rPr lang="en-US" dirty="0" smtClean="0"/>
              <a:t> 385 US 493 (1967)</a:t>
            </a:r>
          </a:p>
          <a:p>
            <a:pPr marL="137160" indent="0" algn="ctr">
              <a:buNone/>
            </a:pPr>
            <a:endParaRPr lang="en-US" dirty="0"/>
          </a:p>
          <a:p>
            <a:pPr marL="137160" indent="0" algn="ctr">
              <a:buNone/>
            </a:pPr>
            <a:r>
              <a:rPr lang="en-US" dirty="0" smtClean="0"/>
              <a:t>Require formal </a:t>
            </a:r>
            <a:r>
              <a:rPr lang="en-US" dirty="0" err="1" smtClean="0"/>
              <a:t>Garrity</a:t>
            </a:r>
            <a:r>
              <a:rPr lang="en-US" dirty="0" smtClean="0"/>
              <a:t> warnings and protections</a:t>
            </a: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726918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Additional Employee Rights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u="sng" dirty="0" smtClean="0"/>
              <a:t>National Labor Relations Board v. Weingarten</a:t>
            </a:r>
            <a:r>
              <a:rPr lang="en-US" dirty="0"/>
              <a:t> </a:t>
            </a:r>
            <a:r>
              <a:rPr lang="en-US" dirty="0" smtClean="0"/>
              <a:t>(1975)</a:t>
            </a:r>
            <a:endParaRPr lang="en-US" u="sng" dirty="0" smtClean="0"/>
          </a:p>
          <a:p>
            <a:pPr marL="137160" indent="0" algn="ctr">
              <a:buNone/>
            </a:pPr>
            <a:endParaRPr lang="en-US" dirty="0"/>
          </a:p>
          <a:p>
            <a:pPr marL="137160" indent="0" algn="ctr">
              <a:buNone/>
            </a:pPr>
            <a:r>
              <a:rPr lang="en-US" dirty="0" smtClean="0"/>
              <a:t>Any interview that employee believes may result in discipline</a:t>
            </a:r>
          </a:p>
          <a:p>
            <a:pPr marL="137160" indent="0" algn="ctr">
              <a:buNone/>
            </a:pPr>
            <a:r>
              <a:rPr lang="en-US" dirty="0" smtClean="0"/>
              <a:t>Employee can choose any representative to be present</a:t>
            </a:r>
          </a:p>
          <a:p>
            <a:pPr marL="137160" indent="0" algn="ctr">
              <a:buNone/>
            </a:pPr>
            <a:r>
              <a:rPr lang="en-US" dirty="0" smtClean="0"/>
              <a:t>Employee must assert these rights</a:t>
            </a: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12877007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Investigations of Past Members</a:t>
            </a:r>
            <a:endParaRPr lang="en-US" sz="2800" dirty="0"/>
          </a:p>
        </p:txBody>
      </p:sp>
      <p:sp>
        <p:nvSpPr>
          <p:cNvPr id="6" name="Content Placeholder 5"/>
          <p:cNvSpPr>
            <a:spLocks noGrp="1"/>
          </p:cNvSpPr>
          <p:nvPr>
            <p:ph idx="1"/>
          </p:nvPr>
        </p:nvSpPr>
        <p:spPr/>
        <p:txBody>
          <a:bodyPr>
            <a:normAutofit fontScale="92500" lnSpcReduction="20000"/>
          </a:bodyPr>
          <a:lstStyle/>
          <a:p>
            <a:pPr algn="ctr">
              <a:buFontTx/>
              <a:buChar char="-"/>
            </a:pPr>
            <a:endParaRPr lang="en-US" dirty="0" smtClean="0"/>
          </a:p>
          <a:p>
            <a:pPr algn="ctr">
              <a:buFontTx/>
              <a:buChar char="-"/>
            </a:pPr>
            <a:r>
              <a:rPr lang="en-US" dirty="0" smtClean="0"/>
              <a:t>IA does not investigate members no longer with the Division (no jurisdiction)</a:t>
            </a:r>
          </a:p>
          <a:p>
            <a:pPr marL="137160" indent="0" algn="ctr">
              <a:buNone/>
            </a:pPr>
            <a:endParaRPr lang="en-US" dirty="0" smtClean="0"/>
          </a:p>
          <a:p>
            <a:pPr algn="ctr">
              <a:buFontTx/>
              <a:buChar char="-"/>
            </a:pPr>
            <a:r>
              <a:rPr lang="en-US" dirty="0" smtClean="0"/>
              <a:t>If a member leaves the Division during an investigation, the investigation is taken to its conclusion both criminally and administratively</a:t>
            </a:r>
          </a:p>
          <a:p>
            <a:pPr marL="137160" indent="0" algn="ctr">
              <a:buNone/>
            </a:pPr>
            <a:endParaRPr lang="en-US" dirty="0" smtClean="0"/>
          </a:p>
          <a:p>
            <a:pPr algn="ctr">
              <a:buFontTx/>
              <a:buChar char="-"/>
            </a:pPr>
            <a:r>
              <a:rPr lang="en-US" dirty="0" smtClean="0"/>
              <a:t>Any administrative portion is simply completed for the formal record to be used in potential rehire situations or to present in records requests for background information</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7366621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Timelines</a:t>
            </a:r>
            <a:endParaRPr lang="en-US" sz="2800" dirty="0"/>
          </a:p>
        </p:txBody>
      </p:sp>
      <p:sp>
        <p:nvSpPr>
          <p:cNvPr id="6" name="Content Placeholder 5"/>
          <p:cNvSpPr>
            <a:spLocks noGrp="1"/>
          </p:cNvSpPr>
          <p:nvPr>
            <p:ph idx="1"/>
          </p:nvPr>
        </p:nvSpPr>
        <p:spPr/>
        <p:txBody>
          <a:bodyPr>
            <a:normAutofit lnSpcReduction="10000"/>
          </a:bodyPr>
          <a:lstStyle/>
          <a:p>
            <a:pPr algn="ctr">
              <a:buFontTx/>
              <a:buChar char="-"/>
            </a:pPr>
            <a:endParaRPr lang="en-US" dirty="0" smtClean="0"/>
          </a:p>
          <a:p>
            <a:pPr algn="ctr">
              <a:buFontTx/>
              <a:buChar char="-"/>
            </a:pPr>
            <a:r>
              <a:rPr lang="en-US" dirty="0" smtClean="0"/>
              <a:t>Generally criminal investigations are to be completed in 120 days</a:t>
            </a:r>
          </a:p>
          <a:p>
            <a:pPr marL="137160" indent="0" algn="ctr">
              <a:buNone/>
            </a:pPr>
            <a:endParaRPr lang="en-US" dirty="0" smtClean="0"/>
          </a:p>
          <a:p>
            <a:pPr algn="ctr">
              <a:buFontTx/>
              <a:buChar char="-"/>
            </a:pPr>
            <a:r>
              <a:rPr lang="en-US" dirty="0" smtClean="0"/>
              <a:t>Generally administrative investigations are to be completed in 30 days</a:t>
            </a:r>
          </a:p>
          <a:p>
            <a:pPr marL="137160" indent="0" algn="ctr">
              <a:buNone/>
            </a:pPr>
            <a:endParaRPr lang="en-US" dirty="0" smtClean="0"/>
          </a:p>
          <a:p>
            <a:pPr algn="ctr">
              <a:buFontTx/>
              <a:buChar char="-"/>
            </a:pPr>
            <a:r>
              <a:rPr lang="en-US" dirty="0" smtClean="0"/>
              <a:t>Extensions can be granted by the Chief</a:t>
            </a:r>
          </a:p>
          <a:p>
            <a:pPr algn="ctr">
              <a:buFontTx/>
              <a:buChar char="-"/>
            </a:pPr>
            <a:r>
              <a:rPr lang="en-US" dirty="0" smtClean="0"/>
              <a:t>No investigations abandoned because timelines are not met</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29858347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Burden of Proof</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Internal Affairs investigations are assessed using a “Preponderance of Evidence” standard</a:t>
            </a:r>
          </a:p>
          <a:p>
            <a:pPr marL="137160" indent="0" algn="ctr">
              <a:buNone/>
            </a:pPr>
            <a:endParaRPr lang="en-US" dirty="0" smtClean="0"/>
          </a:p>
          <a:p>
            <a:pPr algn="ctr">
              <a:buFontTx/>
              <a:buChar char="-"/>
            </a:pPr>
            <a:r>
              <a:rPr lang="en-US" dirty="0" smtClean="0"/>
              <a:t>Significantly lower than “Proof Beyond a Reasonable Doubt”</a:t>
            </a:r>
          </a:p>
          <a:p>
            <a:pPr marL="137160" indent="0" algn="ctr">
              <a:buNone/>
            </a:pPr>
            <a:endParaRPr lang="en-US" dirty="0" smtClean="0"/>
          </a:p>
          <a:p>
            <a:pPr algn="ctr">
              <a:buFontTx/>
              <a:buChar char="-"/>
            </a:pPr>
            <a:r>
              <a:rPr lang="en-US" dirty="0" smtClean="0"/>
              <a:t>But significantly higher than “Probable Cause”</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7379234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Dispositions</a:t>
            </a:r>
            <a:endParaRPr lang="en-US" sz="2800" dirty="0"/>
          </a:p>
        </p:txBody>
      </p:sp>
      <p:sp>
        <p:nvSpPr>
          <p:cNvPr id="6" name="Content Placeholder 5"/>
          <p:cNvSpPr>
            <a:spLocks noGrp="1"/>
          </p:cNvSpPr>
          <p:nvPr>
            <p:ph idx="1"/>
          </p:nvPr>
        </p:nvSpPr>
        <p:spPr/>
        <p:txBody>
          <a:bodyPr>
            <a:normAutofit fontScale="92500"/>
          </a:bodyPr>
          <a:lstStyle/>
          <a:p>
            <a:pPr algn="ctr">
              <a:buFontTx/>
              <a:buChar char="-"/>
            </a:pPr>
            <a:r>
              <a:rPr lang="en-US" dirty="0" smtClean="0"/>
              <a:t>1. Sustained – Conduct occurred and it was a violation</a:t>
            </a:r>
          </a:p>
          <a:p>
            <a:pPr algn="ctr">
              <a:buFontTx/>
              <a:buChar char="-"/>
            </a:pPr>
            <a:r>
              <a:rPr lang="en-US" dirty="0" smtClean="0"/>
              <a:t>2. Not Sustained – Insufficient evidence to prove or disprove a violation</a:t>
            </a:r>
          </a:p>
          <a:p>
            <a:pPr algn="ctr">
              <a:buFontTx/>
              <a:buChar char="-"/>
            </a:pPr>
            <a:r>
              <a:rPr lang="en-US" dirty="0" smtClean="0"/>
              <a:t>3. Unfounded – Allegation is false or did not occur</a:t>
            </a:r>
          </a:p>
          <a:p>
            <a:pPr algn="ctr">
              <a:buFontTx/>
              <a:buChar char="-"/>
            </a:pPr>
            <a:r>
              <a:rPr lang="en-US" dirty="0" smtClean="0"/>
              <a:t>4. Within Policy – Use of Force was consistent with law and training</a:t>
            </a:r>
          </a:p>
          <a:p>
            <a:pPr algn="ctr">
              <a:buFontTx/>
              <a:buChar char="-"/>
            </a:pPr>
            <a:r>
              <a:rPr lang="en-US" dirty="0" smtClean="0"/>
              <a:t>5. Referred to OPS </a:t>
            </a:r>
          </a:p>
          <a:p>
            <a:pPr algn="ctr">
              <a:buFontTx/>
              <a:buChar char="-"/>
            </a:pPr>
            <a:r>
              <a:rPr lang="en-US" dirty="0" smtClean="0"/>
              <a:t>6. Closed – Retired/Resigned</a:t>
            </a:r>
          </a:p>
          <a:p>
            <a:pPr algn="ctr">
              <a:buFontTx/>
              <a:buChar char="-"/>
            </a:pPr>
            <a:r>
              <a:rPr lang="en-US" dirty="0" smtClean="0"/>
              <a:t>7. Completed – Use of Force by an outside agency  </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10806450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Use of Force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endParaRPr lang="en-US" dirty="0" smtClean="0"/>
          </a:p>
          <a:p>
            <a:pPr algn="ctr">
              <a:buFontTx/>
              <a:buChar char="-"/>
            </a:pPr>
            <a:r>
              <a:rPr lang="en-US" dirty="0" smtClean="0"/>
              <a:t>Conducted by the Force Investigation Team (FIT) </a:t>
            </a:r>
          </a:p>
          <a:p>
            <a:pPr marL="137160" indent="0" algn="ctr">
              <a:buNone/>
            </a:pPr>
            <a:endParaRPr lang="en-US" dirty="0" smtClean="0"/>
          </a:p>
          <a:p>
            <a:pPr algn="ctr">
              <a:buFontTx/>
              <a:buChar char="-"/>
            </a:pPr>
            <a:r>
              <a:rPr lang="en-US" dirty="0" smtClean="0"/>
              <a:t>Comprised by members of IA, the Homicide Unit, the Crime Scene and Records Unit, and OPS as supplemented by members of the Training/Academy Unit</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6140431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2800" dirty="0" smtClean="0"/>
              <a:t>INTERNAL AFFAIRS </a:t>
            </a:r>
            <a:r>
              <a:rPr lang="en-US" sz="2800" dirty="0"/>
              <a:t/>
            </a:r>
            <a:br>
              <a:rPr lang="en-US" sz="2800" dirty="0"/>
            </a:br>
            <a:r>
              <a:rPr lang="en-US" sz="2800" dirty="0" smtClean="0"/>
              <a:t>FIT Required Responses – Level 3 Uses of Force</a:t>
            </a:r>
            <a:endParaRPr lang="en-US" sz="2800" dirty="0"/>
          </a:p>
        </p:txBody>
      </p:sp>
      <p:sp>
        <p:nvSpPr>
          <p:cNvPr id="6" name="Content Placeholder 5"/>
          <p:cNvSpPr>
            <a:spLocks noGrp="1"/>
          </p:cNvSpPr>
          <p:nvPr>
            <p:ph idx="1"/>
          </p:nvPr>
        </p:nvSpPr>
        <p:spPr>
          <a:xfrm>
            <a:off x="152400" y="1600200"/>
            <a:ext cx="8839200" cy="4709160"/>
          </a:xfrm>
        </p:spPr>
        <p:txBody>
          <a:bodyPr>
            <a:normAutofit fontScale="77500" lnSpcReduction="20000"/>
          </a:bodyPr>
          <a:lstStyle/>
          <a:p>
            <a:pPr algn="ctr">
              <a:buFontTx/>
              <a:buChar char="-"/>
            </a:pPr>
            <a:endParaRPr lang="en-US" dirty="0" smtClean="0"/>
          </a:p>
          <a:p>
            <a:pPr algn="ctr">
              <a:buFontTx/>
              <a:buChar char="-"/>
            </a:pPr>
            <a:r>
              <a:rPr lang="en-US" dirty="0" smtClean="0"/>
              <a:t>1. All incidents involving use of Deadly Force</a:t>
            </a:r>
          </a:p>
          <a:p>
            <a:pPr algn="ctr">
              <a:buFontTx/>
              <a:buChar char="-"/>
            </a:pPr>
            <a:r>
              <a:rPr lang="en-US" dirty="0" smtClean="0"/>
              <a:t>2. Serious physical harm, result in death or likely to result in death, or hospital admission</a:t>
            </a:r>
          </a:p>
          <a:p>
            <a:pPr algn="ctr">
              <a:buFontTx/>
              <a:buChar char="-"/>
            </a:pPr>
            <a:r>
              <a:rPr lang="en-US" dirty="0" smtClean="0"/>
              <a:t>3. Death of any person in custody</a:t>
            </a:r>
          </a:p>
          <a:p>
            <a:pPr algn="ctr">
              <a:buFontTx/>
              <a:buChar char="-"/>
            </a:pPr>
            <a:r>
              <a:rPr lang="en-US" dirty="0" smtClean="0"/>
              <a:t>4. Loss of consciousness</a:t>
            </a:r>
          </a:p>
          <a:p>
            <a:pPr algn="ctr">
              <a:buFontTx/>
              <a:buChar char="-"/>
            </a:pPr>
            <a:r>
              <a:rPr lang="en-US" dirty="0" smtClean="0"/>
              <a:t>5. Any neck hold</a:t>
            </a:r>
          </a:p>
          <a:p>
            <a:pPr algn="ctr">
              <a:buFontTx/>
              <a:buChar char="-"/>
            </a:pPr>
            <a:r>
              <a:rPr lang="en-US" dirty="0" smtClean="0"/>
              <a:t>6. Any strike to the head with a hard object (includes closed fist)</a:t>
            </a:r>
          </a:p>
          <a:p>
            <a:pPr algn="ctr">
              <a:buFontTx/>
              <a:buChar char="-"/>
            </a:pPr>
            <a:r>
              <a:rPr lang="en-US" dirty="0" smtClean="0"/>
              <a:t>7. Any criminal misconduct</a:t>
            </a:r>
          </a:p>
          <a:p>
            <a:pPr algn="ctr">
              <a:buFontTx/>
              <a:buChar char="-"/>
            </a:pPr>
            <a:r>
              <a:rPr lang="en-US" dirty="0" smtClean="0"/>
              <a:t>8. More than 3 applications of CEW (Taser)</a:t>
            </a:r>
          </a:p>
          <a:p>
            <a:pPr algn="ctr">
              <a:buFontTx/>
              <a:buChar char="-"/>
            </a:pPr>
            <a:r>
              <a:rPr lang="en-US" dirty="0" smtClean="0"/>
              <a:t>9. CEW application longer than 15 seconds</a:t>
            </a:r>
          </a:p>
          <a:p>
            <a:pPr algn="ctr">
              <a:buFontTx/>
              <a:buChar char="-"/>
            </a:pPr>
            <a:r>
              <a:rPr lang="en-US" dirty="0" smtClean="0"/>
              <a:t>10. Lower level uses of force on handcuffed individual</a:t>
            </a:r>
          </a:p>
          <a:p>
            <a:pPr algn="ctr">
              <a:buFontTx/>
              <a:buChar char="-"/>
            </a:pPr>
            <a:r>
              <a:rPr lang="en-US" dirty="0" smtClean="0"/>
              <a:t>11. Any other assignment from the Chief</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40781859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FIT Required Responses</a:t>
            </a:r>
            <a:endParaRPr lang="en-US" sz="2800" dirty="0"/>
          </a:p>
        </p:txBody>
      </p:sp>
      <p:sp>
        <p:nvSpPr>
          <p:cNvPr id="6" name="Content Placeholder 5"/>
          <p:cNvSpPr>
            <a:spLocks noGrp="1"/>
          </p:cNvSpPr>
          <p:nvPr>
            <p:ph idx="1"/>
          </p:nvPr>
        </p:nvSpPr>
        <p:spPr>
          <a:xfrm>
            <a:off x="152400" y="1600200"/>
            <a:ext cx="8839200" cy="4709160"/>
          </a:xfrm>
        </p:spPr>
        <p:txBody>
          <a:bodyPr>
            <a:normAutofit fontScale="92500" lnSpcReduction="10000"/>
          </a:bodyPr>
          <a:lstStyle/>
          <a:p>
            <a:pPr algn="ctr">
              <a:buFontTx/>
              <a:buChar char="-"/>
            </a:pPr>
            <a:endParaRPr lang="en-US" dirty="0" smtClean="0"/>
          </a:p>
          <a:p>
            <a:pPr algn="ctr">
              <a:buFontTx/>
              <a:buChar char="-"/>
            </a:pPr>
            <a:r>
              <a:rPr lang="en-US" dirty="0" smtClean="0"/>
              <a:t>The FIT also responds to and investigates any critical firearms discharge:</a:t>
            </a:r>
          </a:p>
          <a:p>
            <a:pPr marL="137160" indent="0" algn="ctr">
              <a:buNone/>
            </a:pPr>
            <a:endParaRPr lang="en-US" dirty="0" smtClean="0"/>
          </a:p>
          <a:p>
            <a:pPr algn="ctr">
              <a:buFontTx/>
              <a:buChar char="-"/>
            </a:pPr>
            <a:r>
              <a:rPr lang="en-US" dirty="0" smtClean="0"/>
              <a:t>Discharge of a firearm including accidental discharges, discharges at animals not including euthanasia, discharges where no one is struck and discharges by members of outside agencies</a:t>
            </a:r>
          </a:p>
          <a:p>
            <a:pPr algn="ctr">
              <a:buFontTx/>
              <a:buChar char="-"/>
            </a:pPr>
            <a:endParaRPr lang="en-US" dirty="0" smtClean="0"/>
          </a:p>
          <a:p>
            <a:pPr algn="ctr">
              <a:buFontTx/>
              <a:buChar char="-"/>
            </a:pPr>
            <a:r>
              <a:rPr lang="en-US" dirty="0" smtClean="0"/>
              <a:t>All other lower level uses of force are investigated by the supervisory chains of command</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185423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STAFF</a:t>
            </a:r>
            <a:endParaRPr lang="en-US" sz="2800" dirty="0"/>
          </a:p>
        </p:txBody>
      </p:sp>
      <p:sp>
        <p:nvSpPr>
          <p:cNvPr id="6" name="Content Placeholder 5"/>
          <p:cNvSpPr>
            <a:spLocks noGrp="1"/>
          </p:cNvSpPr>
          <p:nvPr>
            <p:ph idx="1"/>
          </p:nvPr>
        </p:nvSpPr>
        <p:spPr/>
        <p:txBody>
          <a:bodyPr>
            <a:normAutofit fontScale="77500" lnSpcReduction="20000"/>
          </a:bodyPr>
          <a:lstStyle/>
          <a:p>
            <a:pPr marL="137160" indent="0" algn="ctr">
              <a:buNone/>
            </a:pPr>
            <a:r>
              <a:rPr lang="en-US" u="sng" dirty="0" smtClean="0"/>
              <a:t>Officer In Charge</a:t>
            </a:r>
          </a:p>
          <a:p>
            <a:pPr marL="137160" indent="0" algn="ctr">
              <a:buNone/>
            </a:pPr>
            <a:r>
              <a:rPr lang="en-US" dirty="0" smtClean="0"/>
              <a:t>Lt. Justin Cajka</a:t>
            </a:r>
          </a:p>
          <a:p>
            <a:pPr marL="137160" indent="0" algn="ctr">
              <a:buNone/>
            </a:pPr>
            <a:endParaRPr lang="en-US" dirty="0" smtClean="0"/>
          </a:p>
          <a:p>
            <a:pPr marL="137160" indent="0" algn="ctr">
              <a:buNone/>
            </a:pPr>
            <a:r>
              <a:rPr lang="en-US" sz="3000" u="sng" dirty="0" smtClean="0"/>
              <a:t>Investigators</a:t>
            </a:r>
          </a:p>
          <a:p>
            <a:pPr marL="137160" indent="0" algn="ctr">
              <a:buNone/>
            </a:pPr>
            <a:r>
              <a:rPr lang="en-US" sz="3000" dirty="0" smtClean="0"/>
              <a:t>Sgt. Mitchell Sheehan</a:t>
            </a:r>
          </a:p>
          <a:p>
            <a:pPr marL="137160" indent="0" algn="ctr">
              <a:buNone/>
            </a:pPr>
            <a:r>
              <a:rPr lang="en-US" sz="3000" dirty="0" smtClean="0"/>
              <a:t>Sgt. Michael Schwebs</a:t>
            </a:r>
          </a:p>
          <a:p>
            <a:pPr marL="137160" indent="0" algn="ctr">
              <a:buNone/>
            </a:pPr>
            <a:r>
              <a:rPr lang="en-US" sz="3000" dirty="0" smtClean="0"/>
              <a:t>Sgt. Michael Matson</a:t>
            </a:r>
          </a:p>
          <a:p>
            <a:pPr marL="137160" indent="0" algn="ctr">
              <a:buNone/>
            </a:pPr>
            <a:r>
              <a:rPr lang="en-US" sz="3000" dirty="0" smtClean="0"/>
              <a:t>Sgt. Elberth Eggelmeyer</a:t>
            </a:r>
          </a:p>
          <a:p>
            <a:pPr marL="137160" indent="0" algn="ctr">
              <a:buNone/>
            </a:pPr>
            <a:r>
              <a:rPr lang="en-US" sz="3000" dirty="0" smtClean="0"/>
              <a:t>Sgt. Dalia Lopez</a:t>
            </a:r>
          </a:p>
          <a:p>
            <a:pPr marL="137160" indent="0" algn="ctr">
              <a:buNone/>
            </a:pPr>
            <a:r>
              <a:rPr lang="en-US" sz="3000" dirty="0" smtClean="0"/>
              <a:t>Sgt. Terry Lowther</a:t>
            </a:r>
          </a:p>
          <a:p>
            <a:pPr marL="137160" indent="0" algn="ctr">
              <a:buNone/>
            </a:pPr>
            <a:r>
              <a:rPr lang="en-US" sz="3000" dirty="0" smtClean="0"/>
              <a:t>Sgt. Jacob Simonelli</a:t>
            </a:r>
          </a:p>
          <a:p>
            <a:pPr marL="137160" indent="0" algn="ctr">
              <a:buNone/>
            </a:pPr>
            <a:endParaRPr lang="en-US" sz="2000" dirty="0" smtClean="0"/>
          </a:p>
          <a:p>
            <a:pPr marL="137160" indent="0" algn="ctr">
              <a:buNone/>
            </a:pPr>
            <a:r>
              <a:rPr lang="en-US" sz="2000" u="sng" dirty="0" smtClean="0"/>
              <a:t>Administrative Assistant</a:t>
            </a:r>
          </a:p>
          <a:p>
            <a:pPr marL="137160" indent="0" algn="ctr">
              <a:buNone/>
            </a:pPr>
            <a:r>
              <a:rPr lang="en-US" sz="2000" dirty="0" smtClean="0"/>
              <a:t>LaTasha Vanzant</a:t>
            </a:r>
          </a:p>
          <a:p>
            <a:pPr marL="137160" indent="0" algn="ctr">
              <a:buNone/>
            </a:pPr>
            <a:endParaRPr lang="en-US" dirty="0"/>
          </a:p>
        </p:txBody>
      </p:sp>
    </p:spTree>
    <p:extLst>
      <p:ext uri="{BB962C8B-B14F-4D97-AF65-F5344CB8AC3E}">
        <p14:creationId xmlns:p14="http://schemas.microsoft.com/office/powerpoint/2010/main" val="11765159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Use of Force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FIT investigations also required to be bifurcated</a:t>
            </a:r>
          </a:p>
          <a:p>
            <a:pPr algn="ctr">
              <a:buFontTx/>
              <a:buChar char="-"/>
            </a:pPr>
            <a:r>
              <a:rPr lang="en-US" dirty="0" smtClean="0"/>
              <a:t>In effect, there are 4 different investigations going on:</a:t>
            </a:r>
          </a:p>
          <a:p>
            <a:pPr algn="ctr">
              <a:buFontTx/>
              <a:buChar char="-"/>
            </a:pPr>
            <a:r>
              <a:rPr lang="en-US" dirty="0" smtClean="0"/>
              <a:t>1. Criminal Conduct by Suspect</a:t>
            </a:r>
          </a:p>
          <a:p>
            <a:pPr algn="ctr">
              <a:buFontTx/>
              <a:buChar char="-"/>
            </a:pPr>
            <a:r>
              <a:rPr lang="en-US" dirty="0" smtClean="0"/>
              <a:t>2. Use of Force Inquiry </a:t>
            </a:r>
          </a:p>
          <a:p>
            <a:pPr algn="ctr">
              <a:buFontTx/>
              <a:buChar char="-"/>
            </a:pPr>
            <a:r>
              <a:rPr lang="en-US" dirty="0" smtClean="0"/>
              <a:t>3. Administrative Invest of CDP Member(s)</a:t>
            </a:r>
          </a:p>
          <a:p>
            <a:pPr algn="ctr">
              <a:buFontTx/>
              <a:buChar char="-"/>
            </a:pPr>
            <a:r>
              <a:rPr lang="en-US" dirty="0" smtClean="0"/>
              <a:t>4. Criminal Conduct by Officer(s)</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3547278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Use of Force Investigations</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Currently, the Division operates under a Memorandum of Understanding with the Cuyahoga County Sheriff’s Department</a:t>
            </a:r>
          </a:p>
          <a:p>
            <a:pPr algn="ctr">
              <a:buFontTx/>
              <a:buChar char="-"/>
            </a:pPr>
            <a:endParaRPr lang="en-US" dirty="0"/>
          </a:p>
          <a:p>
            <a:pPr algn="ctr">
              <a:buFontTx/>
              <a:buChar char="-"/>
            </a:pPr>
            <a:r>
              <a:rPr lang="en-US" dirty="0" smtClean="0"/>
              <a:t>The Sheriff’s Department criminally investigates any use of force resulting in the actual or anticipated death of another</a:t>
            </a:r>
          </a:p>
          <a:p>
            <a:pPr algn="ctr">
              <a:buFontTx/>
              <a:buChar char="-"/>
            </a:pPr>
            <a:r>
              <a:rPr lang="en-US" dirty="0" smtClean="0"/>
              <a:t>FIT conducts parallel administrative investigations</a:t>
            </a:r>
          </a:p>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2103891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271" y="29817"/>
            <a:ext cx="9202541" cy="6721550"/>
          </a:xfrm>
          <a:prstGeom prst="rect">
            <a:avLst/>
          </a:prstGeom>
        </p:spPr>
      </p:pic>
      <p:sp>
        <p:nvSpPr>
          <p:cNvPr id="5" name="Title 4"/>
          <p:cNvSpPr>
            <a:spLocks noGrp="1"/>
          </p:cNvSpPr>
          <p:nvPr>
            <p:ph type="title"/>
          </p:nvPr>
        </p:nvSpPr>
        <p:spPr/>
        <p:txBody>
          <a:bodyPr>
            <a:normAutofit/>
          </a:bodyPr>
          <a:lstStyle/>
          <a:p>
            <a:endParaRPr lang="en-US" sz="2800" dirty="0"/>
          </a:p>
        </p:txBody>
      </p:sp>
      <p:sp>
        <p:nvSpPr>
          <p:cNvPr id="6" name="Content Placeholder 5"/>
          <p:cNvSpPr>
            <a:spLocks noGrp="1"/>
          </p:cNvSpPr>
          <p:nvPr>
            <p:ph idx="1"/>
          </p:nvPr>
        </p:nvSpPr>
        <p:spPr/>
        <p:txBody>
          <a:bodyPr>
            <a:normAutofit/>
          </a:bodyPr>
          <a:lstStyle/>
          <a:p>
            <a:pPr marL="137160" indent="0" algn="ctr">
              <a:buNone/>
            </a:pPr>
            <a:endParaRPr lang="en-US" dirty="0"/>
          </a:p>
          <a:p>
            <a:pPr algn="ctr">
              <a:buFontTx/>
              <a:buChar char="-"/>
            </a:pPr>
            <a:endParaRPr lang="en-US" dirty="0" smtClean="0"/>
          </a:p>
          <a:p>
            <a:pPr marL="137160" indent="0" algn="ctr">
              <a:buNone/>
            </a:pPr>
            <a:endParaRPr lang="en-US" dirty="0" smtClean="0"/>
          </a:p>
          <a:p>
            <a:pPr algn="ctr">
              <a:buFontTx/>
              <a:buChar char="-"/>
            </a:pPr>
            <a:endParaRPr lang="en-US" dirty="0" smtClean="0"/>
          </a:p>
          <a:p>
            <a:pPr marL="137160" indent="0" algn="ctr">
              <a:buNone/>
            </a:pPr>
            <a:endParaRPr lang="en-US" dirty="0"/>
          </a:p>
        </p:txBody>
      </p:sp>
    </p:spTree>
    <p:extLst>
      <p:ext uri="{BB962C8B-B14F-4D97-AF65-F5344CB8AC3E}">
        <p14:creationId xmlns:p14="http://schemas.microsoft.com/office/powerpoint/2010/main" val="25170819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Media Coverage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798762"/>
            <a:ext cx="3810000" cy="2311400"/>
          </a:xfrm>
        </p:spPr>
      </p:pic>
    </p:spTree>
    <p:extLst>
      <p:ext uri="{BB962C8B-B14F-4D97-AF65-F5344CB8AC3E}">
        <p14:creationId xmlns:p14="http://schemas.microsoft.com/office/powerpoint/2010/main" val="21799830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Snip 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969" y="85258"/>
            <a:ext cx="5992062" cy="6687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3843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381000"/>
            <a:ext cx="8534401"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67145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98" y="381000"/>
            <a:ext cx="7391401"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66151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Snip 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9758" y="109074"/>
            <a:ext cx="6144483" cy="6520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2695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Snip 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2627" y="485364"/>
            <a:ext cx="6058746" cy="5887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0960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8153400"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022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br>
              <a:rPr lang="en-US" sz="2800" dirty="0" smtClean="0"/>
            </a:br>
            <a:r>
              <a:rPr lang="en-US" sz="2800" dirty="0" smtClean="0"/>
              <a:t>STAFFING v CASELOAD</a:t>
            </a:r>
            <a:endParaRPr lang="en-US" sz="2800" dirty="0"/>
          </a:p>
        </p:txBody>
      </p:sp>
      <p:sp>
        <p:nvSpPr>
          <p:cNvPr id="9" name="Content Placeholder 8"/>
          <p:cNvSpPr>
            <a:spLocks noGrp="1"/>
          </p:cNvSpPr>
          <p:nvPr>
            <p:ph sz="half" idx="2"/>
          </p:nvPr>
        </p:nvSpPr>
        <p:spPr>
          <a:xfrm>
            <a:off x="4648200" y="1600200"/>
            <a:ext cx="4191000" cy="4525963"/>
          </a:xfrm>
        </p:spPr>
        <p:txBody>
          <a:bodyPr/>
          <a:lstStyle/>
          <a:p>
            <a:r>
              <a:rPr lang="en-US" dirty="0" smtClean="0"/>
              <a:t>2022 cases increased by 31% over 2021.</a:t>
            </a:r>
          </a:p>
          <a:p>
            <a:r>
              <a:rPr lang="en-US" dirty="0" smtClean="0"/>
              <a:t>2023 cases are currently on pace to match 2022.</a:t>
            </a:r>
          </a:p>
          <a:p>
            <a:r>
              <a:rPr lang="en-US" dirty="0" smtClean="0"/>
              <a:t>Staffing in 2022 dropped by over 20%.</a:t>
            </a:r>
          </a:p>
          <a:p>
            <a:r>
              <a:rPr lang="en-US" dirty="0" smtClean="0"/>
              <a:t>Staffing continues to affect the entire CDP. </a:t>
            </a:r>
            <a:endParaRPr lang="en-US" dirty="0"/>
          </a:p>
        </p:txBody>
      </p:sp>
      <p:pic>
        <p:nvPicPr>
          <p:cNvPr id="12" name="Content Placeholder 11"/>
          <p:cNvPicPr>
            <a:picLocks noGrp="1" noChangeAspect="1"/>
          </p:cNvPicPr>
          <p:nvPr>
            <p:ph sz="half" idx="1"/>
          </p:nvPr>
        </p:nvPicPr>
        <p:blipFill>
          <a:blip r:embed="rId3"/>
          <a:stretch>
            <a:fillRect/>
          </a:stretch>
        </p:blipFill>
        <p:spPr>
          <a:xfrm>
            <a:off x="135970" y="2057400"/>
            <a:ext cx="4556792" cy="3242796"/>
          </a:xfrm>
          <a:prstGeom prst="rect">
            <a:avLst/>
          </a:prstGeom>
        </p:spPr>
      </p:pic>
    </p:spTree>
    <p:extLst>
      <p:ext uri="{BB962C8B-B14F-4D97-AF65-F5344CB8AC3E}">
        <p14:creationId xmlns:p14="http://schemas.microsoft.com/office/powerpoint/2010/main" val="15124359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Snip 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57049"/>
            <a:ext cx="8153400" cy="448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4687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7838" y="304799"/>
            <a:ext cx="5648325" cy="624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4523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93207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3" y="228599"/>
            <a:ext cx="7824787" cy="624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92436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6520" b="6520"/>
          <a:stretch>
            <a:fillRect/>
          </a:stretch>
        </p:blipFill>
        <p:spPr>
          <a:xfrm>
            <a:off x="663819" y="275168"/>
            <a:ext cx="7641981" cy="6049432"/>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2551310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1349" b="11349"/>
          <a:stretch>
            <a:fillRect/>
          </a:stretch>
        </p:blipFill>
        <p:spPr>
          <a:xfrm>
            <a:off x="1828800" y="762000"/>
            <a:ext cx="5486400" cy="5032375"/>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2123509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3558" r="3558"/>
          <a:stretch>
            <a:fillRect/>
          </a:stretch>
        </p:blipFill>
        <p:spPr>
          <a:xfrm>
            <a:off x="1600200" y="1831975"/>
            <a:ext cx="5715000" cy="3962400"/>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8244964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767" b="767"/>
          <a:stretch>
            <a:fillRect/>
          </a:stretch>
        </p:blipFill>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608527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4898" b="14898"/>
          <a:stretch>
            <a:fillRect/>
          </a:stretch>
        </p:blipFill>
        <p:spPr>
          <a:xfrm>
            <a:off x="1828800" y="2209799"/>
            <a:ext cx="5486400" cy="3584575"/>
          </a:xfrm>
        </p:spPr>
      </p:pic>
      <p:sp>
        <p:nvSpPr>
          <p:cNvPr id="4" name="Text Placeholder 3"/>
          <p:cNvSpPr>
            <a:spLocks noGrp="1"/>
          </p:cNvSpPr>
          <p:nvPr>
            <p:ph type="body" sz="half" idx="2"/>
          </p:nvPr>
        </p:nvSpPr>
        <p:spPr/>
        <p:txBody>
          <a:bodyPr/>
          <a:lstStyle/>
          <a:p>
            <a:endParaRPr lang="en-US"/>
          </a:p>
        </p:txBody>
      </p:sp>
      <p:pic>
        <p:nvPicPr>
          <p:cNvPr id="6" name="Picture 5"/>
          <p:cNvPicPr>
            <a:picLocks noChangeAspect="1"/>
          </p:cNvPicPr>
          <p:nvPr/>
        </p:nvPicPr>
        <p:blipFill>
          <a:blip r:embed="rId2"/>
          <a:stretch>
            <a:fillRect/>
          </a:stretch>
        </p:blipFill>
        <p:spPr>
          <a:xfrm>
            <a:off x="1423548" y="190048"/>
            <a:ext cx="6296904" cy="6477904"/>
          </a:xfrm>
          <a:prstGeom prst="rect">
            <a:avLst/>
          </a:prstGeom>
        </p:spPr>
      </p:pic>
    </p:spTree>
    <p:extLst>
      <p:ext uri="{BB962C8B-B14F-4D97-AF65-F5344CB8AC3E}">
        <p14:creationId xmlns:p14="http://schemas.microsoft.com/office/powerpoint/2010/main" val="20391095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1436" b="11436"/>
          <a:stretch>
            <a:fillRect/>
          </a:stretch>
        </p:blipFill>
        <p:spPr/>
      </p:pic>
      <p:sp>
        <p:nvSpPr>
          <p:cNvPr id="4" name="Text Placeholder 3"/>
          <p:cNvSpPr>
            <a:spLocks noGrp="1"/>
          </p:cNvSpPr>
          <p:nvPr>
            <p:ph type="body" sz="half" idx="2"/>
          </p:nvPr>
        </p:nvSpPr>
        <p:spPr/>
        <p:txBody>
          <a:bodyPr/>
          <a:lstStyle/>
          <a:p>
            <a:endParaRPr lang="en-US"/>
          </a:p>
        </p:txBody>
      </p:sp>
      <p:pic>
        <p:nvPicPr>
          <p:cNvPr id="6" name="Picture 5"/>
          <p:cNvPicPr>
            <a:picLocks noChangeAspect="1"/>
          </p:cNvPicPr>
          <p:nvPr/>
        </p:nvPicPr>
        <p:blipFill>
          <a:blip r:embed="rId2"/>
          <a:stretch>
            <a:fillRect/>
          </a:stretch>
        </p:blipFill>
        <p:spPr>
          <a:xfrm>
            <a:off x="828152" y="152399"/>
            <a:ext cx="7487695" cy="6477001"/>
          </a:xfrm>
          <a:prstGeom prst="rect">
            <a:avLst/>
          </a:prstGeom>
        </p:spPr>
      </p:pic>
    </p:spTree>
    <p:extLst>
      <p:ext uri="{BB962C8B-B14F-4D97-AF65-F5344CB8AC3E}">
        <p14:creationId xmlns:p14="http://schemas.microsoft.com/office/powerpoint/2010/main" val="2806502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Organizationally</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The Internal Affairs Unit is currently an operational unit within the Office of the Chief</a:t>
            </a:r>
          </a:p>
          <a:p>
            <a:pPr algn="ctr">
              <a:buFontTx/>
              <a:buChar char="-"/>
            </a:pPr>
            <a:endParaRPr lang="en-US" u="sng" dirty="0"/>
          </a:p>
          <a:p>
            <a:pPr algn="ctr">
              <a:buFontTx/>
              <a:buChar char="-"/>
            </a:pPr>
            <a:r>
              <a:rPr lang="en-US" dirty="0" smtClean="0"/>
              <a:t>The head of Internal Affairs is to be a qualified civilian, not a former member of the CDP</a:t>
            </a:r>
          </a:p>
          <a:p>
            <a:pPr algn="ctr">
              <a:buFontTx/>
              <a:buChar char="-"/>
            </a:pPr>
            <a:endParaRPr lang="en-US" dirty="0"/>
          </a:p>
          <a:p>
            <a:pPr algn="ctr">
              <a:buFontTx/>
              <a:buChar char="-"/>
            </a:pPr>
            <a:r>
              <a:rPr lang="en-US" dirty="0" smtClean="0"/>
              <a:t>The head of Internal Affairs reports directly to the Chief of Police</a:t>
            </a:r>
          </a:p>
          <a:p>
            <a:pPr marL="137160" indent="0" algn="ctr">
              <a:buNone/>
            </a:pPr>
            <a:endParaRPr lang="en-US" dirty="0" smtClean="0"/>
          </a:p>
          <a:p>
            <a:pPr marL="137160" indent="0" algn="ctr">
              <a:buNone/>
            </a:pPr>
            <a:endParaRPr lang="en-US" dirty="0"/>
          </a:p>
        </p:txBody>
      </p:sp>
    </p:spTree>
    <p:extLst>
      <p:ext uri="{BB962C8B-B14F-4D97-AF65-F5344CB8AC3E}">
        <p14:creationId xmlns:p14="http://schemas.microsoft.com/office/powerpoint/2010/main" val="36446763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913" y="1600200"/>
            <a:ext cx="7294173" cy="4708525"/>
          </a:xfrm>
        </p:spPr>
      </p:pic>
    </p:spTree>
    <p:extLst>
      <p:ext uri="{BB962C8B-B14F-4D97-AF65-F5344CB8AC3E}">
        <p14:creationId xmlns:p14="http://schemas.microsoft.com/office/powerpoint/2010/main" val="40845523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1676400" y="152400"/>
            <a:ext cx="5943599" cy="6330067"/>
          </a:xfrm>
          <a:prstGeom prst="rect">
            <a:avLst/>
          </a:prstGeom>
        </p:spPr>
      </p:pic>
    </p:spTree>
    <p:extLst>
      <p:ext uri="{BB962C8B-B14F-4D97-AF65-F5344CB8AC3E}">
        <p14:creationId xmlns:p14="http://schemas.microsoft.com/office/powerpoint/2010/main" val="20532698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86715" y="672460"/>
            <a:ext cx="6385685" cy="5636266"/>
          </a:xfrm>
          <a:prstGeom prst="rect">
            <a:avLst/>
          </a:prstGeom>
        </p:spPr>
      </p:pic>
    </p:spTree>
    <p:extLst>
      <p:ext uri="{BB962C8B-B14F-4D97-AF65-F5344CB8AC3E}">
        <p14:creationId xmlns:p14="http://schemas.microsoft.com/office/powerpoint/2010/main" val="14270590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22030" y="1371600"/>
            <a:ext cx="8229600" cy="762000"/>
          </a:xfrm>
        </p:spPr>
        <p:txBody>
          <a:bodyPr/>
          <a:lstStyle/>
          <a:p>
            <a:r>
              <a:rPr lang="en-US" dirty="0" smtClean="0"/>
              <a:t>Questions?</a:t>
            </a:r>
            <a:endParaRPr lang="en-US" dirty="0"/>
          </a:p>
        </p:txBody>
      </p:sp>
      <p:sp>
        <p:nvSpPr>
          <p:cNvPr id="10" name="Subtitle 9"/>
          <p:cNvSpPr>
            <a:spLocks noGrp="1"/>
          </p:cNvSpPr>
          <p:nvPr>
            <p:ph type="subTitle" idx="1"/>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1830" y="3368141"/>
            <a:ext cx="3810000" cy="2311400"/>
          </a:xfrm>
        </p:spPr>
      </p:pic>
    </p:spTree>
    <p:extLst>
      <p:ext uri="{BB962C8B-B14F-4D97-AF65-F5344CB8AC3E}">
        <p14:creationId xmlns:p14="http://schemas.microsoft.com/office/powerpoint/2010/main" val="1562248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Functions</a:t>
            </a:r>
            <a:endParaRPr lang="en-US" sz="2800" dirty="0"/>
          </a:p>
        </p:txBody>
      </p:sp>
      <p:sp>
        <p:nvSpPr>
          <p:cNvPr id="6" name="Content Placeholder 5"/>
          <p:cNvSpPr>
            <a:spLocks noGrp="1"/>
          </p:cNvSpPr>
          <p:nvPr>
            <p:ph idx="1"/>
          </p:nvPr>
        </p:nvSpPr>
        <p:spPr/>
        <p:txBody>
          <a:bodyPr>
            <a:normAutofit lnSpcReduction="10000"/>
          </a:bodyPr>
          <a:lstStyle/>
          <a:p>
            <a:pPr algn="ctr">
              <a:buFontTx/>
              <a:buChar char="-"/>
            </a:pPr>
            <a:r>
              <a:rPr lang="en-US" dirty="0" smtClean="0"/>
              <a:t>Internal Affairs conducts objective, comprehensive and timely investigations of serious officer misconduct both criminal and administrative</a:t>
            </a:r>
          </a:p>
          <a:p>
            <a:pPr algn="ctr">
              <a:buFontTx/>
              <a:buChar char="-"/>
            </a:pPr>
            <a:endParaRPr lang="en-US" u="sng" dirty="0"/>
          </a:p>
          <a:p>
            <a:pPr algn="ctr">
              <a:buFontTx/>
              <a:buChar char="-"/>
            </a:pPr>
            <a:r>
              <a:rPr lang="en-US" dirty="0" smtClean="0"/>
              <a:t>Internal Affairs serves as the home of the Force Investigation Team that investigates all Level 3 Uses of Force in the Division</a:t>
            </a:r>
          </a:p>
          <a:p>
            <a:pPr algn="ctr">
              <a:buFontTx/>
              <a:buChar char="-"/>
            </a:pPr>
            <a:endParaRPr lang="en-US" dirty="0"/>
          </a:p>
          <a:p>
            <a:pPr algn="ctr">
              <a:buFontTx/>
              <a:buChar char="-"/>
            </a:pPr>
            <a:r>
              <a:rPr lang="en-US" dirty="0" smtClean="0"/>
              <a:t>Responsible for other assignments as directed by the Chief</a:t>
            </a:r>
          </a:p>
          <a:p>
            <a:pPr marL="137160" indent="0" algn="ctr">
              <a:buNone/>
            </a:pPr>
            <a:endParaRPr lang="en-US" dirty="0" smtClean="0"/>
          </a:p>
          <a:p>
            <a:pPr marL="137160" indent="0" algn="ctr">
              <a:buNone/>
            </a:pPr>
            <a:endParaRPr lang="en-US" dirty="0"/>
          </a:p>
        </p:txBody>
      </p:sp>
    </p:spTree>
    <p:extLst>
      <p:ext uri="{BB962C8B-B14F-4D97-AF65-F5344CB8AC3E}">
        <p14:creationId xmlns:p14="http://schemas.microsoft.com/office/powerpoint/2010/main" val="307730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Misconduct </a:t>
            </a:r>
            <a:r>
              <a:rPr lang="en-US" sz="2800" u="sng" dirty="0" smtClean="0"/>
              <a:t>NOT</a:t>
            </a:r>
            <a:r>
              <a:rPr lang="en-US" sz="2800" dirty="0" smtClean="0"/>
              <a:t> Investigated</a:t>
            </a:r>
            <a:endParaRPr lang="en-US" sz="2800" dirty="0"/>
          </a:p>
        </p:txBody>
      </p:sp>
      <p:sp>
        <p:nvSpPr>
          <p:cNvPr id="6" name="Content Placeholder 5"/>
          <p:cNvSpPr>
            <a:spLocks noGrp="1"/>
          </p:cNvSpPr>
          <p:nvPr>
            <p:ph idx="1"/>
          </p:nvPr>
        </p:nvSpPr>
        <p:spPr/>
        <p:txBody>
          <a:bodyPr>
            <a:normAutofit fontScale="92500"/>
          </a:bodyPr>
          <a:lstStyle/>
          <a:p>
            <a:pPr algn="ctr">
              <a:buFontTx/>
              <a:buChar char="-"/>
            </a:pPr>
            <a:r>
              <a:rPr lang="en-US" dirty="0" smtClean="0"/>
              <a:t>Misconduct does not include </a:t>
            </a:r>
            <a:r>
              <a:rPr lang="en-US" i="1" dirty="0" smtClean="0"/>
              <a:t>minor infractions</a:t>
            </a:r>
            <a:r>
              <a:rPr lang="en-US" dirty="0" smtClean="0"/>
              <a:t>, or alleged violations of Division policy, procedure, regulations, orders or other standards of conduct that are immediately correctable through minimal intervention by a supervisor to prevent repetitive behavior.  (Includes things like uniform violations, minor rudeness, failure to check equipment or WCS, traffic and parking infractions, motor vehicle damage</a:t>
            </a:r>
            <a:endParaRPr lang="en-US" u="sng" dirty="0"/>
          </a:p>
          <a:p>
            <a:pPr algn="ctr">
              <a:buFontTx/>
              <a:buChar char="-"/>
            </a:pPr>
            <a:r>
              <a:rPr lang="en-US" dirty="0" smtClean="0"/>
              <a:t>Repeat minor infractions cannot be handled through non-disciplinary means</a:t>
            </a:r>
          </a:p>
          <a:p>
            <a:pPr algn="ctr">
              <a:buFontTx/>
              <a:buChar char="-"/>
            </a:pPr>
            <a:endParaRPr lang="en-US" dirty="0"/>
          </a:p>
          <a:p>
            <a:pPr marL="137160" indent="0" algn="ctr">
              <a:buNone/>
            </a:pPr>
            <a:endParaRPr lang="en-US" dirty="0" smtClean="0"/>
          </a:p>
          <a:p>
            <a:pPr marL="137160" indent="0" algn="ctr">
              <a:buNone/>
            </a:pPr>
            <a:endParaRPr lang="en-US" dirty="0"/>
          </a:p>
        </p:txBody>
      </p:sp>
    </p:spTree>
    <p:extLst>
      <p:ext uri="{BB962C8B-B14F-4D97-AF65-F5344CB8AC3E}">
        <p14:creationId xmlns:p14="http://schemas.microsoft.com/office/powerpoint/2010/main" val="3751471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External Misconduct </a:t>
            </a:r>
            <a:r>
              <a:rPr lang="en-US" sz="2800" u="sng" dirty="0" smtClean="0"/>
              <a:t>NOT</a:t>
            </a:r>
            <a:r>
              <a:rPr lang="en-US" sz="2800" dirty="0" smtClean="0"/>
              <a:t> Investigated</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External complaints received from any source are generally accepted and processed through the Office of Professional Standards</a:t>
            </a:r>
          </a:p>
          <a:p>
            <a:pPr algn="ctr">
              <a:buFontTx/>
              <a:buChar char="-"/>
            </a:pPr>
            <a:endParaRPr lang="en-US" u="sng" dirty="0"/>
          </a:p>
          <a:p>
            <a:pPr algn="ctr">
              <a:buFontTx/>
              <a:buChar char="-"/>
            </a:pPr>
            <a:r>
              <a:rPr lang="en-US" u="sng" dirty="0" smtClean="0"/>
              <a:t>Unless the Reviewing Supervisor determines that an Internal Complaint of Misconduct (serious misconduct) or Criminal Misconduct has occurred</a:t>
            </a:r>
            <a:endParaRPr lang="en-US" u="sng" dirty="0"/>
          </a:p>
          <a:p>
            <a:pPr algn="ctr">
              <a:buFontTx/>
              <a:buChar char="-"/>
            </a:pPr>
            <a:endParaRPr lang="en-US" dirty="0"/>
          </a:p>
          <a:p>
            <a:pPr marL="137160" indent="0" algn="ctr">
              <a:buNone/>
            </a:pPr>
            <a:endParaRPr lang="en-US" dirty="0" smtClean="0"/>
          </a:p>
          <a:p>
            <a:pPr marL="137160" indent="0" algn="ctr">
              <a:buNone/>
            </a:pPr>
            <a:endParaRPr lang="en-US" dirty="0"/>
          </a:p>
        </p:txBody>
      </p:sp>
    </p:spTree>
    <p:extLst>
      <p:ext uri="{BB962C8B-B14F-4D97-AF65-F5344CB8AC3E}">
        <p14:creationId xmlns:p14="http://schemas.microsoft.com/office/powerpoint/2010/main" val="1078535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dirty="0" smtClean="0"/>
              <a:t>INTERNAL AFFAIRS </a:t>
            </a:r>
            <a:r>
              <a:rPr lang="en-US" sz="2800" dirty="0"/>
              <a:t/>
            </a:r>
            <a:br>
              <a:rPr lang="en-US" sz="2800" dirty="0"/>
            </a:br>
            <a:r>
              <a:rPr lang="en-US" sz="2800" dirty="0" smtClean="0"/>
              <a:t>Referrals (not investigated by IAU)</a:t>
            </a:r>
            <a:endParaRPr lang="en-US" sz="2800" dirty="0"/>
          </a:p>
        </p:txBody>
      </p:sp>
      <p:sp>
        <p:nvSpPr>
          <p:cNvPr id="6" name="Content Placeholder 5"/>
          <p:cNvSpPr>
            <a:spLocks noGrp="1"/>
          </p:cNvSpPr>
          <p:nvPr>
            <p:ph idx="1"/>
          </p:nvPr>
        </p:nvSpPr>
        <p:spPr/>
        <p:txBody>
          <a:bodyPr>
            <a:normAutofit/>
          </a:bodyPr>
          <a:lstStyle/>
          <a:p>
            <a:pPr algn="ctr">
              <a:buFontTx/>
              <a:buChar char="-"/>
            </a:pPr>
            <a:r>
              <a:rPr lang="en-US" dirty="0" smtClean="0"/>
              <a:t>Certain investigations may be referred outside the Division:</a:t>
            </a:r>
          </a:p>
          <a:p>
            <a:pPr algn="ctr">
              <a:buFontTx/>
              <a:buChar char="-"/>
            </a:pPr>
            <a:r>
              <a:rPr lang="en-US" dirty="0" smtClean="0"/>
              <a:t>1. Violence in the Workplace</a:t>
            </a:r>
          </a:p>
          <a:p>
            <a:pPr algn="ctr">
              <a:buFontTx/>
              <a:buChar char="-"/>
            </a:pPr>
            <a:r>
              <a:rPr lang="en-US" dirty="0" smtClean="0"/>
              <a:t>2.  Sexual Harassment</a:t>
            </a:r>
          </a:p>
          <a:p>
            <a:pPr algn="ctr">
              <a:buFontTx/>
              <a:buChar char="-"/>
            </a:pPr>
            <a:r>
              <a:rPr lang="en-US" dirty="0" smtClean="0"/>
              <a:t>3.  EEOC violations</a:t>
            </a:r>
          </a:p>
          <a:p>
            <a:pPr algn="ctr">
              <a:buFontTx/>
              <a:buChar char="-"/>
            </a:pPr>
            <a:r>
              <a:rPr lang="en-US" dirty="0" smtClean="0"/>
              <a:t>4.  Outside LEA (conflict of interest)</a:t>
            </a:r>
          </a:p>
          <a:p>
            <a:pPr algn="ctr">
              <a:buFontTx/>
              <a:buChar char="-"/>
            </a:pPr>
            <a:r>
              <a:rPr lang="en-US" dirty="0" smtClean="0"/>
              <a:t>5. City Law Department (including Ethics Officer)</a:t>
            </a:r>
          </a:p>
          <a:p>
            <a:pPr algn="ctr">
              <a:buFontTx/>
              <a:buChar char="-"/>
            </a:pPr>
            <a:r>
              <a:rPr lang="en-US" dirty="0" smtClean="0"/>
              <a:t>6. City ADA Coordinator</a:t>
            </a:r>
          </a:p>
          <a:p>
            <a:pPr algn="ctr">
              <a:buFontTx/>
              <a:buChar char="-"/>
            </a:pPr>
            <a:endParaRPr lang="en-US" u="sng" dirty="0"/>
          </a:p>
          <a:p>
            <a:pPr marL="137160" indent="0" algn="ctr">
              <a:buNone/>
            </a:pPr>
            <a:endParaRPr lang="en-US" dirty="0" smtClean="0"/>
          </a:p>
          <a:p>
            <a:pPr marL="137160" indent="0" algn="ctr">
              <a:buNone/>
            </a:pPr>
            <a:endParaRPr lang="en-US" dirty="0"/>
          </a:p>
        </p:txBody>
      </p:sp>
    </p:spTree>
    <p:extLst>
      <p:ext uri="{BB962C8B-B14F-4D97-AF65-F5344CB8AC3E}">
        <p14:creationId xmlns:p14="http://schemas.microsoft.com/office/powerpoint/2010/main" val="34004977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1695</TotalTime>
  <Words>2132</Words>
  <Application>Microsoft Office PowerPoint</Application>
  <PresentationFormat>On-screen Show (4:3)</PresentationFormat>
  <Paragraphs>340</Paragraphs>
  <Slides>53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Book Antiqua</vt:lpstr>
      <vt:lpstr>Calibri</vt:lpstr>
      <vt:lpstr>Lucida Sans</vt:lpstr>
      <vt:lpstr>Wingdings</vt:lpstr>
      <vt:lpstr>Wingdings 2</vt:lpstr>
      <vt:lpstr>Wingdings 3</vt:lpstr>
      <vt:lpstr>Apex</vt:lpstr>
      <vt:lpstr>CLEVELAND POLICE INTERNAL AFFAIRS INVESTIGATIONS</vt:lpstr>
      <vt:lpstr>INTERNAL AFFAIRS STAFF</vt:lpstr>
      <vt:lpstr>INTERNAL AFFAIRS STAFF</vt:lpstr>
      <vt:lpstr>INTERNAL AFFAIRS  STAFFING v CASELOAD</vt:lpstr>
      <vt:lpstr>INTERNAL AFFAIRS  Organizationally</vt:lpstr>
      <vt:lpstr>INTERNAL AFFAIRS  Functions</vt:lpstr>
      <vt:lpstr>INTERNAL AFFAIRS  Misconduct NOT Investigated</vt:lpstr>
      <vt:lpstr>INTERNAL AFFAIRS  External Misconduct NOT Investigated</vt:lpstr>
      <vt:lpstr>INTERNAL AFFAIRS  Referrals (not investigated by IAU)</vt:lpstr>
      <vt:lpstr>INTERNAL AFFAIRS  Internal Referrals (not investigated by IAU)</vt:lpstr>
      <vt:lpstr>Examples of Group I Disciplinary Offenses</vt:lpstr>
      <vt:lpstr>INTERNAL AFFAIRS  Investigative Goals/Objectives</vt:lpstr>
      <vt:lpstr>INTERNAL AFFAIRS  OPS Referrals</vt:lpstr>
      <vt:lpstr>INTERNAL AFFAIRS  Investigative Procedures + Key Points</vt:lpstr>
      <vt:lpstr>INTERNAL AFFAIRS  Investigative Procedures + Key Points</vt:lpstr>
      <vt:lpstr>INTERNAL AFFAIRS  Investigative Procedures + Key Points</vt:lpstr>
      <vt:lpstr>INTERNAL AFFAIRS  Investigative Procedures + Key Points</vt:lpstr>
      <vt:lpstr>INTERNAL AFFAIRS  Investigative Procedures + Key Points</vt:lpstr>
      <vt:lpstr>INTERNAL AFFAIRS  Bifurcation of Investigations</vt:lpstr>
      <vt:lpstr>INTERNAL AFFAIRS  Bifurcation of Investigations</vt:lpstr>
      <vt:lpstr>INTERNAL AFFAIRS  Bifurcation of Investigations</vt:lpstr>
      <vt:lpstr>INTERNAL AFFAIRS  Additional Employee Rights</vt:lpstr>
      <vt:lpstr>INTERNAL AFFAIRS  Investigations of Past Members</vt:lpstr>
      <vt:lpstr>INTERNAL AFFAIRS  Timelines</vt:lpstr>
      <vt:lpstr>INTERNAL AFFAIRS  Burden of Proof</vt:lpstr>
      <vt:lpstr>INTERNAL AFFAIRS  Dispositions</vt:lpstr>
      <vt:lpstr>INTERNAL AFFAIRS  Use of Force Investigations</vt:lpstr>
      <vt:lpstr>INTERNAL AFFAIRS  FIT Required Responses – Level 3 Uses of Force</vt:lpstr>
      <vt:lpstr>INTERNAL AFFAIRS  FIT Required Responses</vt:lpstr>
      <vt:lpstr>INTERNAL AFFAIRS  Use of Force Investigations</vt:lpstr>
      <vt:lpstr>INTERNAL AFFAIRS  Use of Force Investigations</vt:lpstr>
      <vt:lpstr>PowerPoint Presentation</vt:lpstr>
      <vt:lpstr>Media Coverage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INVESTIGATIONS</dc:title>
  <dc:creator>Mitchell Sheehan</dc:creator>
  <cp:lastModifiedBy>Christopher Viland</cp:lastModifiedBy>
  <cp:revision>125</cp:revision>
  <cp:lastPrinted>2018-11-20T14:08:18Z</cp:lastPrinted>
  <dcterms:created xsi:type="dcterms:W3CDTF">2018-08-29T15:00:44Z</dcterms:created>
  <dcterms:modified xsi:type="dcterms:W3CDTF">2023-06-14T19:09:22Z</dcterms:modified>
</cp:coreProperties>
</file>